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ov" ContentType="video/quicktime"/>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8" r:id="rId1"/>
  </p:sldMasterIdLst>
  <p:notesMasterIdLst>
    <p:notesMasterId r:id="rId15"/>
  </p:notesMasterIdLst>
  <p:sldIdLst>
    <p:sldId id="276" r:id="rId2"/>
    <p:sldId id="265" r:id="rId3"/>
    <p:sldId id="266" r:id="rId4"/>
    <p:sldId id="270" r:id="rId5"/>
    <p:sldId id="259" r:id="rId6"/>
    <p:sldId id="272" r:id="rId7"/>
    <p:sldId id="271" r:id="rId8"/>
    <p:sldId id="274" r:id="rId9"/>
    <p:sldId id="275" r:id="rId10"/>
    <p:sldId id="273" r:id="rId11"/>
    <p:sldId id="269" r:id="rId12"/>
    <p:sldId id="263"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387E"/>
    <a:srgbClr val="1EABCC"/>
    <a:srgbClr val="004A7F"/>
    <a:srgbClr val="1B04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91"/>
    <p:restoredTop sz="65392"/>
  </p:normalViewPr>
  <p:slideViewPr>
    <p:cSldViewPr snapToGrid="0" snapToObjects="1">
      <p:cViewPr>
        <p:scale>
          <a:sx n="90" d="100"/>
          <a:sy n="90" d="100"/>
        </p:scale>
        <p:origin x="616" y="-816"/>
      </p:cViewPr>
      <p:guideLst/>
    </p:cSldViewPr>
  </p:slideViewPr>
  <p:outlineViewPr>
    <p:cViewPr>
      <p:scale>
        <a:sx n="33" d="100"/>
        <a:sy n="33" d="100"/>
      </p:scale>
      <p:origin x="0" y="-4216"/>
    </p:cViewPr>
  </p:outlin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9EAA7-9ED8-4841-8BD1-3BA56D80ED39}" type="datetimeFigureOut">
              <a:rPr lang="en-US" smtClean="0"/>
              <a:t>12/12/17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73667-755E-EC4D-9778-5D4ECE92EC1E}" type="slidenum">
              <a:rPr lang="en-US" smtClean="0"/>
              <a:t>‹#›</a:t>
            </a:fld>
            <a:endParaRPr lang="en-US"/>
          </a:p>
        </p:txBody>
      </p:sp>
    </p:spTree>
    <p:extLst>
      <p:ext uri="{BB962C8B-B14F-4D97-AF65-F5344CB8AC3E}">
        <p14:creationId xmlns:p14="http://schemas.microsoft.com/office/powerpoint/2010/main" val="1444242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Hi Everyone. My name is Shireen Abedin and I’m here today to talk about a data-driven tool</a:t>
            </a:r>
            <a:r>
              <a:rPr lang="en-US" sz="1200" kern="1200" baseline="0" dirty="0" smtClean="0">
                <a:solidFill>
                  <a:schemeClr val="tx1"/>
                </a:solidFill>
                <a:effectLst/>
                <a:latin typeface="+mn-lt"/>
                <a:ea typeface="+mn-ea"/>
                <a:cs typeface="+mn-cs"/>
              </a:rPr>
              <a:t> I built </a:t>
            </a:r>
            <a:r>
              <a:rPr lang="en-US" sz="1200" kern="1200" dirty="0" smtClean="0">
                <a:solidFill>
                  <a:schemeClr val="tx1"/>
                </a:solidFill>
                <a:effectLst/>
                <a:latin typeface="+mn-lt"/>
                <a:ea typeface="+mn-ea"/>
                <a:cs typeface="+mn-cs"/>
              </a:rPr>
              <a:t>to help you plan your next vacation. Many of you may be thinking…there are already so many resources out there for this…so what is she thinking? Well while the </a:t>
            </a:r>
            <a:r>
              <a:rPr lang="en-US" sz="1200" kern="1200" dirty="0" err="1" smtClean="0">
                <a:solidFill>
                  <a:schemeClr val="tx1"/>
                </a:solidFill>
                <a:effectLst/>
                <a:latin typeface="+mn-lt"/>
                <a:ea typeface="+mn-ea"/>
                <a:cs typeface="+mn-cs"/>
              </a:rPr>
              <a:t>TripAdivsors</a:t>
            </a:r>
            <a:r>
              <a:rPr lang="en-US" sz="1200" kern="1200" dirty="0" smtClean="0">
                <a:solidFill>
                  <a:schemeClr val="tx1"/>
                </a:solidFill>
                <a:effectLst/>
                <a:latin typeface="+mn-lt"/>
                <a:ea typeface="+mn-ea"/>
                <a:cs typeface="+mn-cs"/>
              </a:rPr>
              <a:t> and Lonely Planets of the world are great, but you generally need to know where you’re going</a:t>
            </a:r>
            <a:r>
              <a:rPr lang="en-US" sz="1200" kern="1200" baseline="0" dirty="0" smtClean="0">
                <a:solidFill>
                  <a:schemeClr val="tx1"/>
                </a:solidFill>
                <a:effectLst/>
                <a:latin typeface="+mn-lt"/>
                <a:ea typeface="+mn-ea"/>
                <a:cs typeface="+mn-cs"/>
              </a:rPr>
              <a:t> to use them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673667-755E-EC4D-9778-5D4ECE92EC1E}" type="slidenum">
              <a:rPr lang="en-US" smtClean="0"/>
              <a:t>1</a:t>
            </a:fld>
            <a:endParaRPr lang="en-US"/>
          </a:p>
        </p:txBody>
      </p:sp>
    </p:spTree>
    <p:extLst>
      <p:ext uri="{BB962C8B-B14F-4D97-AF65-F5344CB8AC3E}">
        <p14:creationId xmlns:p14="http://schemas.microsoft.com/office/powerpoint/2010/main" val="1517722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a simplified</a:t>
            </a:r>
            <a:r>
              <a:rPr lang="en-US" sz="1200" kern="1200" baseline="0" dirty="0" smtClean="0">
                <a:solidFill>
                  <a:schemeClr val="tx1"/>
                </a:solidFill>
                <a:effectLst/>
                <a:latin typeface="+mn-lt"/>
                <a:ea typeface="+mn-ea"/>
                <a:cs typeface="+mn-cs"/>
              </a:rPr>
              <a:t> example of how it works.. </a:t>
            </a:r>
            <a:r>
              <a:rPr lang="en-US" sz="1200" kern="1200" dirty="0" smtClean="0">
                <a:solidFill>
                  <a:schemeClr val="tx1"/>
                </a:solidFill>
                <a:effectLst/>
                <a:latin typeface="+mn-lt"/>
                <a:ea typeface="+mn-ea"/>
                <a:cs typeface="+mn-cs"/>
              </a:rPr>
              <a:t>The first step was to take user input of a location and activities in that location they liked. Then, I would find the activities by city that were most similar to the things they liked. Then we would reorganize this set of activities by city and take the average of their similarity metrics to see which was the overall closest city based on activities and rank accordingly.</a:t>
            </a:r>
          </a:p>
          <a:p>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11</a:t>
            </a:fld>
            <a:endParaRPr lang="en-US"/>
          </a:p>
        </p:txBody>
      </p:sp>
    </p:spTree>
    <p:extLst>
      <p:ext uri="{BB962C8B-B14F-4D97-AF65-F5344CB8AC3E}">
        <p14:creationId xmlns:p14="http://schemas.microsoft.com/office/powerpoint/2010/main" val="680305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brief demo of the tool. Let’s say we have someone who really enjoyed going to Paris and seeing some of the top attractions there like the Notre Dame, Eiffel Tower &amp; the Louvre. They would get Florence, London and NY for recommendations and the related activities on the right here like cathedrals in Florence. If we hop over to NY we can also see some similar recommendations to the activities listed like the ESB &amp; The Met.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But I also wanted to see how the recommendation tool would do if we had someone that didn’t necessarily want to go to the top attractions. So if we had someone who liked going to the East Village, a gallery in Chelsea and the flea market in New York.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would see that the recommendations for London related to the East Village on the top here does fairly well recommending places with restaurants, bars and shopping. I also wanted to look at the recommendations to Paris and see if it would recommend the Louvre since we had a museum on the list and it didn’t. Instead, it recommended contemporary art galleries in Paris which I thought made more sense.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conclusion, I believe this tool is a good resource when you want to get started on planning a vacation. </a:t>
            </a:r>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12</a:t>
            </a:fld>
            <a:endParaRPr lang="en-US"/>
          </a:p>
        </p:txBody>
      </p:sp>
    </p:spTree>
    <p:extLst>
      <p:ext uri="{BB962C8B-B14F-4D97-AF65-F5344CB8AC3E}">
        <p14:creationId xmlns:p14="http://schemas.microsoft.com/office/powerpoint/2010/main" val="69148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really hope you all enjoyed my presentation and I would be happy to answer any questions after we’re done. Again, my name is Shireen Abedin. Thank you for your time.</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673667-755E-EC4D-9778-5D4ECE92EC1E}" type="slidenum">
              <a:rPr lang="en-US" smtClean="0"/>
              <a:t>13</a:t>
            </a:fld>
            <a:endParaRPr lang="en-US"/>
          </a:p>
        </p:txBody>
      </p:sp>
    </p:spTree>
    <p:extLst>
      <p:ext uri="{BB962C8B-B14F-4D97-AF65-F5344CB8AC3E}">
        <p14:creationId xmlns:p14="http://schemas.microsoft.com/office/powerpoint/2010/main" val="145320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wanted to take one step back and see if I could build a tool to help you decide </a:t>
            </a:r>
            <a:r>
              <a:rPr lang="en-US" sz="1200" i="1" kern="1200" dirty="0" smtClean="0">
                <a:solidFill>
                  <a:schemeClr val="tx1"/>
                </a:solidFill>
                <a:effectLst/>
                <a:latin typeface="+mn-lt"/>
                <a:ea typeface="+mn-ea"/>
                <a:cs typeface="+mn-cs"/>
              </a:rPr>
              <a:t>where</a:t>
            </a:r>
            <a:r>
              <a:rPr lang="en-US" sz="1200" kern="1200" dirty="0" smtClean="0">
                <a:solidFill>
                  <a:schemeClr val="tx1"/>
                </a:solidFill>
                <a:effectLst/>
                <a:latin typeface="+mn-lt"/>
                <a:ea typeface="+mn-ea"/>
                <a:cs typeface="+mn-cs"/>
              </a:rPr>
              <a:t> you should go. A significant consideration of the design was thinking about who’s making the decision…as</a:t>
            </a:r>
            <a:r>
              <a:rPr lang="en-US" sz="1200" kern="1200" baseline="0" dirty="0" smtClean="0">
                <a:solidFill>
                  <a:schemeClr val="tx1"/>
                </a:solidFill>
                <a:effectLst/>
                <a:latin typeface="+mn-lt"/>
                <a:ea typeface="+mn-ea"/>
                <a:cs typeface="+mn-cs"/>
              </a:rPr>
              <a:t> you can imagine</a:t>
            </a:r>
            <a:r>
              <a:rPr lang="mr-IN" sz="120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2</a:t>
            </a:fld>
            <a:endParaRPr lang="en-US"/>
          </a:p>
        </p:txBody>
      </p:sp>
    </p:spTree>
    <p:extLst>
      <p:ext uri="{BB962C8B-B14F-4D97-AF65-F5344CB8AC3E}">
        <p14:creationId xmlns:p14="http://schemas.microsoft.com/office/powerpoint/2010/main" val="81603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some key personality traits that come out when you’re making these decisions….you have those who know exactly where they want to go and others who can’t make up their mind or may be traveling with a family or group with a lot of different opinions. My goal was to try to help the latter two here. </a:t>
            </a:r>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3</a:t>
            </a:fld>
            <a:endParaRPr lang="en-US"/>
          </a:p>
        </p:txBody>
      </p:sp>
    </p:spTree>
    <p:extLst>
      <p:ext uri="{BB962C8B-B14F-4D97-AF65-F5344CB8AC3E}">
        <p14:creationId xmlns:p14="http://schemas.microsoft.com/office/powerpoint/2010/main" val="195030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The first step to accomplish this was to gather some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4</a:t>
            </a:fld>
            <a:endParaRPr lang="en-US"/>
          </a:p>
        </p:txBody>
      </p:sp>
    </p:spTree>
    <p:extLst>
      <p:ext uri="{BB962C8B-B14F-4D97-AF65-F5344CB8AC3E}">
        <p14:creationId xmlns:p14="http://schemas.microsoft.com/office/powerpoint/2010/main" val="4286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scraped TripAdvisor 400 thousand reviews on 6 thousand+ activities in ~20 cities. I was particularly interested in the reviews because I wanted to use the way people describe their experiences as proxies for the general experience of a given activity and try to find similar experiences in other places for them. </a:t>
            </a:r>
          </a:p>
          <a:p>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5</a:t>
            </a:fld>
            <a:endParaRPr lang="en-US"/>
          </a:p>
        </p:txBody>
      </p:sp>
    </p:spTree>
    <p:extLst>
      <p:ext uri="{BB962C8B-B14F-4D97-AF65-F5344CB8AC3E}">
        <p14:creationId xmlns:p14="http://schemas.microsoft.com/office/powerpoint/2010/main" val="2076609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6</a:t>
            </a:fld>
            <a:endParaRPr lang="en-US"/>
          </a:p>
        </p:txBody>
      </p:sp>
    </p:spTree>
    <p:extLst>
      <p:ext uri="{BB962C8B-B14F-4D97-AF65-F5344CB8AC3E}">
        <p14:creationId xmlns:p14="http://schemas.microsoft.com/office/powerpoint/2010/main" val="8222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next step to do this was to use natural language processing techniques in the form of topic modeling to transform the reviews into a format I could use. I did this by using LDA on the reviews which would reduce dimensionality and create a distribution of topic weights over 50 topics for each review. Then, I collapsed reviews by activity by averaging the distributions to create representative vectors for each activity and could use these to see which activities had similar topic distributions.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7</a:t>
            </a:fld>
            <a:endParaRPr lang="en-US"/>
          </a:p>
        </p:txBody>
      </p:sp>
    </p:spTree>
    <p:extLst>
      <p:ext uri="{BB962C8B-B14F-4D97-AF65-F5344CB8AC3E}">
        <p14:creationId xmlns:p14="http://schemas.microsoft.com/office/powerpoint/2010/main" val="171686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did this using cosine similarity which would essentially look at each activity vector and see which activities had the closest vectors to it. So we have here the Art Institute of Chicago and if we were to find the cosine similarity to the </a:t>
            </a:r>
            <a:r>
              <a:rPr lang="en-US" sz="1200" kern="1200" dirty="0" err="1" smtClean="0">
                <a:solidFill>
                  <a:schemeClr val="tx1"/>
                </a:solidFill>
                <a:effectLst/>
                <a:latin typeface="+mn-lt"/>
                <a:ea typeface="+mn-ea"/>
                <a:cs typeface="+mn-cs"/>
              </a:rPr>
              <a:t>MoMa</a:t>
            </a:r>
            <a:r>
              <a:rPr lang="en-US" sz="1200" kern="1200" dirty="0" smtClean="0">
                <a:solidFill>
                  <a:schemeClr val="tx1"/>
                </a:solidFill>
                <a:effectLst/>
                <a:latin typeface="+mn-lt"/>
                <a:ea typeface="+mn-ea"/>
                <a:cs typeface="+mn-cs"/>
              </a:rPr>
              <a:t>, you would see that they have very vectors that were close to each other and thus had a cosine similarity of 0.98 on a scale of 0 to 1</a:t>
            </a:r>
            <a:r>
              <a:rPr lang="en-US" dirty="0" smtClean="0">
                <a:effectLst/>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8</a:t>
            </a:fld>
            <a:endParaRPr lang="en-US"/>
          </a:p>
        </p:txBody>
      </p:sp>
    </p:spTree>
    <p:extLst>
      <p:ext uri="{BB962C8B-B14F-4D97-AF65-F5344CB8AC3E}">
        <p14:creationId xmlns:p14="http://schemas.microsoft.com/office/powerpoint/2010/main" val="231893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last step in this process was to build the actual recommendation engine. </a:t>
            </a:r>
            <a:endParaRPr lang="en-US" dirty="0" smtClean="0"/>
          </a:p>
          <a:p>
            <a:endParaRPr lang="en-US" dirty="0"/>
          </a:p>
        </p:txBody>
      </p:sp>
      <p:sp>
        <p:nvSpPr>
          <p:cNvPr id="4" name="Slide Number Placeholder 3"/>
          <p:cNvSpPr>
            <a:spLocks noGrp="1"/>
          </p:cNvSpPr>
          <p:nvPr>
            <p:ph type="sldNum" sz="quarter" idx="10"/>
          </p:nvPr>
        </p:nvSpPr>
        <p:spPr/>
        <p:txBody>
          <a:bodyPr/>
          <a:lstStyle/>
          <a:p>
            <a:fld id="{E6673667-755E-EC4D-9778-5D4ECE92EC1E}" type="slidenum">
              <a:rPr lang="en-US" smtClean="0"/>
              <a:t>10</a:t>
            </a:fld>
            <a:endParaRPr lang="en-US"/>
          </a:p>
        </p:txBody>
      </p:sp>
    </p:spTree>
    <p:extLst>
      <p:ext uri="{BB962C8B-B14F-4D97-AF65-F5344CB8AC3E}">
        <p14:creationId xmlns:p14="http://schemas.microsoft.com/office/powerpoint/2010/main" val="808672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8DDFA8-0CA8-2C4E-ACDE-22854188A30B}" type="datetime1">
              <a:rPr lang="en-US" smtClean="0"/>
              <a:t>12/12/17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AFCE6-3206-B542-A857-B4DBBAB93EA4}" type="datetime1">
              <a:rPr lang="en-US" smtClean="0"/>
              <a:t>12/12/17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03500F-0FEF-884F-9654-14E7FAC77006}" type="datetime1">
              <a:rPr lang="en-US" smtClean="0"/>
              <a:t>12/12/17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17E68C-3D11-5540-AF17-123930C171D1}" type="datetime1">
              <a:rPr lang="en-US" smtClean="0"/>
              <a:t>12/12/17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04D18D-A199-0D41-B6A2-2A1002B65D42}" type="datetime1">
              <a:rPr lang="en-US" smtClean="0"/>
              <a:t>12/12/17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4B628-ED73-0948-88FC-06D53F6DA604}" type="datetime1">
              <a:rPr lang="en-US" smtClean="0"/>
              <a:t>12/12/17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D3E322-939C-F648-9450-4B685B19E65C}" type="datetime1">
              <a:rPr lang="en-US" smtClean="0"/>
              <a:t>12/12/17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D24CE0-0B7F-DE44-80E2-63BDA80B221B}" type="datetime1">
              <a:rPr lang="en-US" smtClean="0"/>
              <a:t>12/12/17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A4EB6-50E4-7B44-BB67-6A261A6B13D6}" type="datetime1">
              <a:rPr lang="en-US" smtClean="0"/>
              <a:t>12/12/17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983769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0.png"/><Relationship Id="rId1" Type="http://schemas.microsoft.com/office/2007/relationships/media" Target="../media/media1.mov"/><Relationship Id="rId2" Type="http://schemas.openxmlformats.org/officeDocument/2006/relationships/video" Target="../media/media1.mov"/></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jpg"/><Relationship Id="rId5" Type="http://schemas.openxmlformats.org/officeDocument/2006/relationships/hyperlink" Target="https://www.linkedin.com/in/shireen-abedin/" TargetMode="External"/><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image" Target="../media/image15.tiff"/><Relationship Id="rId9" Type="http://schemas.openxmlformats.org/officeDocument/2006/relationships/hyperlink" Target="mailto:shireen.f.fakhri@gmail.com"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5" Type="http://schemas.openxmlformats.org/officeDocument/2006/relationships/image" Target="../media/image4.jpeg"/><Relationship Id="rId6" Type="http://schemas.microsoft.com/office/2007/relationships/hdphoto" Target="../media/hdphoto2.wdp"/><Relationship Id="rId7" Type="http://schemas.openxmlformats.org/officeDocument/2006/relationships/image" Target="../media/image5.jpeg"/><Relationship Id="rId8" Type="http://schemas.microsoft.com/office/2007/relationships/hdphoto" Target="../media/hdphoto3.wdp"/><Relationship Id="rId9" Type="http://schemas.openxmlformats.org/officeDocument/2006/relationships/image" Target="../media/image6.jpe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jpeg"/><Relationship Id="rId6"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nchor="ctr">
            <a:normAutofit/>
          </a:bodyPr>
          <a:lstStyle/>
          <a:p>
            <a:pPr algn="ctr"/>
            <a:r>
              <a:rPr lang="en-US" sz="4400" dirty="0">
                <a:solidFill>
                  <a:srgbClr val="002060"/>
                </a:solidFill>
                <a:latin typeface="Arial" charset="0"/>
                <a:ea typeface="Arial" charset="0"/>
                <a:cs typeface="Arial" charset="0"/>
              </a:rPr>
              <a:t>Planning your next </a:t>
            </a:r>
            <a:r>
              <a:rPr lang="en-US" sz="4400" dirty="0" smtClean="0">
                <a:solidFill>
                  <a:srgbClr val="002060"/>
                </a:solidFill>
                <a:latin typeface="Arial" charset="0"/>
                <a:ea typeface="Arial" charset="0"/>
                <a:cs typeface="Arial" charset="0"/>
              </a:rPr>
              <a:t>vacation</a:t>
            </a:r>
          </a:p>
          <a:p>
            <a:pPr algn="ctr"/>
            <a:r>
              <a:rPr lang="en-US" sz="3200" dirty="0" smtClean="0">
                <a:solidFill>
                  <a:schemeClr val="bg1">
                    <a:lumMod val="50000"/>
                  </a:schemeClr>
                </a:solidFill>
                <a:latin typeface="Arial" charset="0"/>
                <a:ea typeface="Arial" charset="0"/>
                <a:cs typeface="Arial" charset="0"/>
              </a:rPr>
              <a:t>By: Shireen Abedin</a:t>
            </a:r>
            <a:endParaRPr lang="en-US" sz="3200" dirty="0">
              <a:solidFill>
                <a:schemeClr val="bg1">
                  <a:lumMod val="50000"/>
                </a:schemeClr>
              </a:solidFill>
              <a:latin typeface="Arial" charset="0"/>
              <a:ea typeface="Arial" charset="0"/>
              <a:cs typeface="Arial" charset="0"/>
            </a:endParaRPr>
          </a:p>
        </p:txBody>
      </p:sp>
      <p:pic>
        <p:nvPicPr>
          <p:cNvPr id="5" name="Picture 4"/>
          <p:cNvPicPr>
            <a:picLocks noChangeAspect="1"/>
          </p:cNvPicPr>
          <p:nvPr/>
        </p:nvPicPr>
        <p:blipFill rotWithShape="1">
          <a:blip r:embed="rId3"/>
          <a:srcRect l="15849"/>
          <a:stretch/>
        </p:blipFill>
        <p:spPr>
          <a:xfrm>
            <a:off x="0" y="0"/>
            <a:ext cx="12185650" cy="4589463"/>
          </a:xfrm>
          <a:prstGeom prst="rect">
            <a:avLst/>
          </a:prstGeom>
        </p:spPr>
      </p:pic>
    </p:spTree>
    <p:extLst>
      <p:ext uri="{BB962C8B-B14F-4D97-AF65-F5344CB8AC3E}">
        <p14:creationId xmlns:p14="http://schemas.microsoft.com/office/powerpoint/2010/main" val="8024554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t>
            </a:r>
            <a:r>
              <a:rPr lang="mr-IN" dirty="0" smtClean="0"/>
              <a:t>–</a:t>
            </a:r>
            <a:r>
              <a:rPr lang="en-US" dirty="0" smtClean="0"/>
              <a:t> Modeling</a:t>
            </a:r>
            <a:endParaRPr lang="en-US" dirty="0"/>
          </a:p>
        </p:txBody>
      </p:sp>
      <p:grpSp>
        <p:nvGrpSpPr>
          <p:cNvPr id="14" name="Group 13"/>
          <p:cNvGrpSpPr/>
          <p:nvPr/>
        </p:nvGrpSpPr>
        <p:grpSpPr>
          <a:xfrm>
            <a:off x="8412977" y="2672701"/>
            <a:ext cx="2661423" cy="1350817"/>
            <a:chOff x="8412977" y="2867892"/>
            <a:chExt cx="2661423" cy="2112809"/>
          </a:xfrm>
        </p:grpSpPr>
        <p:sp>
          <p:nvSpPr>
            <p:cNvPr id="8" name="Rectangle 7"/>
            <p:cNvSpPr/>
            <p:nvPr/>
          </p:nvSpPr>
          <p:spPr>
            <a:xfrm>
              <a:off x="9087938" y="2867892"/>
              <a:ext cx="1986462" cy="211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Developed City &amp; Activity Recommendations</a:t>
              </a:r>
              <a:endParaRPr lang="en-US" dirty="0">
                <a:solidFill>
                  <a:schemeClr val="bg1"/>
                </a:solidFill>
              </a:endParaRPr>
            </a:p>
          </p:txBody>
        </p:sp>
        <p:sp>
          <p:nvSpPr>
            <p:cNvPr id="11" name="Right Arrow 10"/>
            <p:cNvSpPr/>
            <p:nvPr/>
          </p:nvSpPr>
          <p:spPr>
            <a:xfrm>
              <a:off x="8412977" y="3487627"/>
              <a:ext cx="558800" cy="876555"/>
            </a:xfrm>
            <a:prstGeom prst="rightArrow">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838200" y="2672701"/>
            <a:ext cx="1973761" cy="135081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Scraped TripAdvisor Activities &amp; Reviews</a:t>
            </a:r>
            <a:endParaRPr lang="en-US" sz="1800" dirty="0">
              <a:solidFill>
                <a:schemeClr val="tx1"/>
              </a:solidFill>
            </a:endParaRPr>
          </a:p>
        </p:txBody>
      </p:sp>
      <p:grpSp>
        <p:nvGrpSpPr>
          <p:cNvPr id="12" name="Group 11"/>
          <p:cNvGrpSpPr/>
          <p:nvPr/>
        </p:nvGrpSpPr>
        <p:grpSpPr>
          <a:xfrm>
            <a:off x="2993480" y="2672701"/>
            <a:ext cx="2505620" cy="1350817"/>
            <a:chOff x="2993480" y="2867892"/>
            <a:chExt cx="2505620" cy="2112809"/>
          </a:xfrm>
          <a:solidFill>
            <a:schemeClr val="bg2">
              <a:lumMod val="90000"/>
            </a:schemeClr>
          </a:solidFill>
        </p:grpSpPr>
        <p:sp>
          <p:nvSpPr>
            <p:cNvPr id="5" name="Rectangle 4"/>
            <p:cNvSpPr/>
            <p:nvPr/>
          </p:nvSpPr>
          <p:spPr>
            <a:xfrm>
              <a:off x="3733800" y="2867892"/>
              <a:ext cx="1765300" cy="211280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Topic Modeling on Reviews</a:t>
              </a:r>
              <a:endParaRPr lang="en-US" sz="1800" dirty="0">
                <a:solidFill>
                  <a:schemeClr val="tx1"/>
                </a:solidFill>
              </a:endParaRPr>
            </a:p>
          </p:txBody>
        </p:sp>
        <p:sp>
          <p:nvSpPr>
            <p:cNvPr id="9" name="Right Arrow 8"/>
            <p:cNvSpPr/>
            <p:nvPr/>
          </p:nvSpPr>
          <p:spPr>
            <a:xfrm>
              <a:off x="2993480" y="3487627"/>
              <a:ext cx="558800" cy="876555"/>
            </a:xfrm>
            <a:prstGeom prst="rightArrow">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5680619" y="2672701"/>
            <a:ext cx="2485481" cy="1350817"/>
            <a:chOff x="5680619" y="2867892"/>
            <a:chExt cx="2485481" cy="2112809"/>
          </a:xfrm>
          <a:solidFill>
            <a:schemeClr val="bg2">
              <a:lumMod val="90000"/>
            </a:schemeClr>
          </a:solidFill>
        </p:grpSpPr>
        <p:sp>
          <p:nvSpPr>
            <p:cNvPr id="4" name="Rectangle 3"/>
            <p:cNvSpPr/>
            <p:nvPr/>
          </p:nvSpPr>
          <p:spPr>
            <a:xfrm>
              <a:off x="6420939" y="2867892"/>
              <a:ext cx="1745161" cy="211280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Calculated Cosine Similarity</a:t>
              </a:r>
              <a:endParaRPr lang="en-US" sz="1800" dirty="0">
                <a:solidFill>
                  <a:schemeClr val="tx1"/>
                </a:solidFill>
              </a:endParaRPr>
            </a:p>
          </p:txBody>
        </p:sp>
        <p:sp>
          <p:nvSpPr>
            <p:cNvPr id="10" name="Right Arrow 9"/>
            <p:cNvSpPr/>
            <p:nvPr/>
          </p:nvSpPr>
          <p:spPr>
            <a:xfrm>
              <a:off x="5680619" y="3487627"/>
              <a:ext cx="558800" cy="876555"/>
            </a:xfrm>
            <a:prstGeom prst="rightArrow">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243391" y="4870074"/>
            <a:ext cx="1778598" cy="1833045"/>
          </a:xfrm>
          <a:prstGeom prst="rect">
            <a:avLst/>
          </a:prstGeom>
        </p:spPr>
      </p:pic>
      <p:sp>
        <p:nvSpPr>
          <p:cNvPr id="16" name="Rectangle 15"/>
          <p:cNvSpPr/>
          <p:nvPr/>
        </p:nvSpPr>
        <p:spPr>
          <a:xfrm>
            <a:off x="0" y="4847373"/>
            <a:ext cx="2286000" cy="1988820"/>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664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383907"/>
            <a:ext cx="4251960" cy="2451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8094" y="-132864"/>
            <a:ext cx="10515600" cy="1325563"/>
          </a:xfrm>
        </p:spPr>
        <p:txBody>
          <a:bodyPr/>
          <a:lstStyle/>
          <a:p>
            <a:r>
              <a:rPr lang="en-US" dirty="0" smtClean="0"/>
              <a:t>Recommendation Engine</a:t>
            </a:r>
            <a:endParaRPr lang="en-US" dirty="0"/>
          </a:p>
        </p:txBody>
      </p:sp>
      <p:grpSp>
        <p:nvGrpSpPr>
          <p:cNvPr id="781" name="Group 780"/>
          <p:cNvGrpSpPr/>
          <p:nvPr/>
        </p:nvGrpSpPr>
        <p:grpSpPr>
          <a:xfrm>
            <a:off x="-29729" y="1040192"/>
            <a:ext cx="2436685" cy="4197572"/>
            <a:chOff x="-29729" y="1040192"/>
            <a:chExt cx="2436685" cy="4197572"/>
          </a:xfrm>
        </p:grpSpPr>
        <p:sp>
          <p:nvSpPr>
            <p:cNvPr id="263" name="TextBox 262"/>
            <p:cNvSpPr txBox="1"/>
            <p:nvPr/>
          </p:nvSpPr>
          <p:spPr>
            <a:xfrm>
              <a:off x="129985" y="1040192"/>
              <a:ext cx="2276971" cy="585216"/>
            </a:xfrm>
            <a:prstGeom prst="chevron">
              <a:avLst/>
            </a:prstGeom>
            <a:solidFill>
              <a:schemeClr val="bg2">
                <a:lumMod val="50000"/>
              </a:schemeClr>
            </a:solidFill>
            <a:ln>
              <a:solidFill>
                <a:srgbClr val="002060"/>
              </a:solidFill>
            </a:ln>
          </p:spPr>
          <p:txBody>
            <a:bodyPr wrap="square" rtlCol="0" anchor="ctr">
              <a:noAutofit/>
            </a:bodyPr>
            <a:lstStyle/>
            <a:p>
              <a:r>
                <a:rPr lang="en-US" sz="1600" dirty="0" smtClean="0">
                  <a:solidFill>
                    <a:schemeClr val="bg1"/>
                  </a:solidFill>
                </a:rPr>
                <a:t>Input Cities &amp; Activities</a:t>
              </a:r>
              <a:endParaRPr lang="en-US" sz="1600" dirty="0">
                <a:solidFill>
                  <a:schemeClr val="bg1"/>
                </a:solidFill>
              </a:endParaRPr>
            </a:p>
          </p:txBody>
        </p:sp>
        <p:grpSp>
          <p:nvGrpSpPr>
            <p:cNvPr id="743" name="Group 742"/>
            <p:cNvGrpSpPr/>
            <p:nvPr/>
          </p:nvGrpSpPr>
          <p:grpSpPr>
            <a:xfrm>
              <a:off x="-29729" y="2377314"/>
              <a:ext cx="2251529" cy="2860450"/>
              <a:chOff x="-26704" y="1739364"/>
              <a:chExt cx="2269747" cy="3381949"/>
            </a:xfrm>
          </p:grpSpPr>
          <p:sp>
            <p:nvSpPr>
              <p:cNvPr id="6" name="TextBox 5"/>
              <p:cNvSpPr txBox="1"/>
              <p:nvPr/>
            </p:nvSpPr>
            <p:spPr>
              <a:xfrm>
                <a:off x="-26704" y="2976240"/>
                <a:ext cx="877338" cy="400277"/>
              </a:xfrm>
              <a:prstGeom prst="rect">
                <a:avLst/>
              </a:prstGeom>
              <a:noFill/>
            </p:spPr>
            <p:txBody>
              <a:bodyPr wrap="square" rtlCol="0">
                <a:spAutoFit/>
              </a:bodyPr>
              <a:lstStyle/>
              <a:p>
                <a:r>
                  <a:rPr lang="en-US" sz="1600" b="1" dirty="0" smtClean="0"/>
                  <a:t>Chicago</a:t>
                </a:r>
                <a:endParaRPr lang="en-US" sz="1600" b="1" dirty="0"/>
              </a:p>
            </p:txBody>
          </p:sp>
          <p:cxnSp>
            <p:nvCxnSpPr>
              <p:cNvPr id="8" name="Straight Connector 7"/>
              <p:cNvCxnSpPr>
                <a:stCxn id="17" idx="1"/>
                <a:endCxn id="6" idx="3"/>
              </p:cNvCxnSpPr>
              <p:nvPr/>
            </p:nvCxnSpPr>
            <p:spPr>
              <a:xfrm flipH="1">
                <a:off x="850634" y="1908642"/>
                <a:ext cx="320293" cy="1267737"/>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9" idx="1"/>
                <a:endCxn id="6" idx="3"/>
              </p:cNvCxnSpPr>
              <p:nvPr/>
            </p:nvCxnSpPr>
            <p:spPr>
              <a:xfrm flipH="1" flipV="1">
                <a:off x="850634" y="3176379"/>
                <a:ext cx="320295" cy="145368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70927" y="1739364"/>
                <a:ext cx="1072115" cy="338554"/>
              </a:xfrm>
              <a:prstGeom prst="rect">
                <a:avLst/>
              </a:prstGeom>
              <a:noFill/>
            </p:spPr>
            <p:txBody>
              <a:bodyPr wrap="square" rtlCol="0">
                <a:spAutoFit/>
              </a:bodyPr>
              <a:lstStyle/>
              <a:p>
                <a:r>
                  <a:rPr lang="en-US" sz="1600" dirty="0" smtClean="0"/>
                  <a:t>Navy Pier</a:t>
                </a:r>
                <a:endParaRPr lang="en-US" sz="1600" dirty="0"/>
              </a:p>
            </p:txBody>
          </p:sp>
          <p:sp>
            <p:nvSpPr>
              <p:cNvPr id="19" name="TextBox 18"/>
              <p:cNvSpPr txBox="1"/>
              <p:nvPr/>
            </p:nvSpPr>
            <p:spPr>
              <a:xfrm>
                <a:off x="1170929" y="4138814"/>
                <a:ext cx="1072114" cy="982499"/>
              </a:xfrm>
              <a:prstGeom prst="rect">
                <a:avLst/>
              </a:prstGeom>
              <a:noFill/>
            </p:spPr>
            <p:txBody>
              <a:bodyPr wrap="square" rtlCol="0">
                <a:spAutoFit/>
              </a:bodyPr>
              <a:lstStyle/>
              <a:p>
                <a:r>
                  <a:rPr lang="en-US" sz="1600" dirty="0" smtClean="0"/>
                  <a:t>Art Institute of Chicago</a:t>
                </a:r>
                <a:endParaRPr lang="en-US" sz="1600" dirty="0"/>
              </a:p>
            </p:txBody>
          </p:sp>
        </p:grpSp>
      </p:grpSp>
      <p:grpSp>
        <p:nvGrpSpPr>
          <p:cNvPr id="782" name="Group 781"/>
          <p:cNvGrpSpPr/>
          <p:nvPr/>
        </p:nvGrpSpPr>
        <p:grpSpPr>
          <a:xfrm>
            <a:off x="2128603" y="1040192"/>
            <a:ext cx="4269979" cy="4925893"/>
            <a:chOff x="2128603" y="1040192"/>
            <a:chExt cx="4269979" cy="4925893"/>
          </a:xfrm>
        </p:grpSpPr>
        <p:sp>
          <p:nvSpPr>
            <p:cNvPr id="264" name="TextBox 263"/>
            <p:cNvSpPr txBox="1"/>
            <p:nvPr/>
          </p:nvSpPr>
          <p:spPr>
            <a:xfrm>
              <a:off x="2128603" y="1040192"/>
              <a:ext cx="3897442" cy="585216"/>
            </a:xfrm>
            <a:prstGeom prst="chevron">
              <a:avLst/>
            </a:prstGeom>
            <a:solidFill>
              <a:srgbClr val="0070C0"/>
            </a:solidFill>
            <a:ln>
              <a:solidFill>
                <a:srgbClr val="002060"/>
              </a:solidFill>
            </a:ln>
          </p:spPr>
          <p:txBody>
            <a:bodyPr wrap="square" rtlCol="0" anchor="ctr">
              <a:noAutofit/>
            </a:bodyPr>
            <a:lstStyle/>
            <a:p>
              <a:r>
                <a:rPr lang="en-US" sz="1600" dirty="0" smtClean="0">
                  <a:solidFill>
                    <a:schemeClr val="bg1"/>
                  </a:solidFill>
                </a:rPr>
                <a:t>Find similar activities by city</a:t>
              </a:r>
            </a:p>
          </p:txBody>
        </p:sp>
        <p:cxnSp>
          <p:nvCxnSpPr>
            <p:cNvPr id="766" name="Straight Connector 765"/>
            <p:cNvCxnSpPr/>
            <p:nvPr/>
          </p:nvCxnSpPr>
          <p:spPr>
            <a:xfrm>
              <a:off x="2128603" y="1625408"/>
              <a:ext cx="0" cy="434067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45" name="Group 744"/>
            <p:cNvGrpSpPr/>
            <p:nvPr/>
          </p:nvGrpSpPr>
          <p:grpSpPr>
            <a:xfrm>
              <a:off x="2221799" y="1924463"/>
              <a:ext cx="1276289" cy="3438365"/>
              <a:chOff x="2243042" y="1203952"/>
              <a:chExt cx="1286616" cy="4065226"/>
            </a:xfrm>
          </p:grpSpPr>
          <p:cxnSp>
            <p:nvCxnSpPr>
              <p:cNvPr id="21" name="Straight Connector 20"/>
              <p:cNvCxnSpPr>
                <a:stCxn id="32" idx="1"/>
                <a:endCxn id="17" idx="3"/>
              </p:cNvCxnSpPr>
              <p:nvPr/>
            </p:nvCxnSpPr>
            <p:spPr>
              <a:xfrm flipH="1">
                <a:off x="2243042" y="1404090"/>
                <a:ext cx="292114" cy="50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3" idx="1"/>
                <a:endCxn id="17" idx="3"/>
              </p:cNvCxnSpPr>
              <p:nvPr/>
            </p:nvCxnSpPr>
            <p:spPr>
              <a:xfrm flipH="1" flipV="1">
                <a:off x="2243042" y="1908642"/>
                <a:ext cx="202111" cy="717099"/>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35156" y="1203952"/>
                <a:ext cx="994501" cy="400277"/>
              </a:xfrm>
              <a:prstGeom prst="rect">
                <a:avLst/>
              </a:prstGeom>
              <a:noFill/>
            </p:spPr>
            <p:txBody>
              <a:bodyPr wrap="square" rtlCol="0">
                <a:spAutoFit/>
              </a:bodyPr>
              <a:lstStyle/>
              <a:p>
                <a:r>
                  <a:rPr lang="en-US" sz="1600" b="1" dirty="0" smtClean="0"/>
                  <a:t>Sydney</a:t>
                </a:r>
                <a:endParaRPr lang="en-US" sz="1600" b="1" dirty="0"/>
              </a:p>
            </p:txBody>
          </p:sp>
          <p:sp>
            <p:nvSpPr>
              <p:cNvPr id="33" name="TextBox 32"/>
              <p:cNvSpPr txBox="1"/>
              <p:nvPr/>
            </p:nvSpPr>
            <p:spPr>
              <a:xfrm>
                <a:off x="2445153" y="2425602"/>
                <a:ext cx="1084505" cy="400277"/>
              </a:xfrm>
              <a:prstGeom prst="rect">
                <a:avLst/>
              </a:prstGeom>
              <a:noFill/>
            </p:spPr>
            <p:txBody>
              <a:bodyPr wrap="square" rtlCol="0">
                <a:spAutoFit/>
              </a:bodyPr>
              <a:lstStyle/>
              <a:p>
                <a:r>
                  <a:rPr lang="en-US" sz="1600" b="1" dirty="0"/>
                  <a:t>New </a:t>
                </a:r>
                <a:r>
                  <a:rPr lang="en-US" sz="1600" b="1" dirty="0" smtClean="0"/>
                  <a:t>York</a:t>
                </a:r>
                <a:endParaRPr lang="en-US" sz="1600" b="1" dirty="0"/>
              </a:p>
            </p:txBody>
          </p:sp>
          <p:cxnSp>
            <p:nvCxnSpPr>
              <p:cNvPr id="58" name="Straight Connector 57"/>
              <p:cNvCxnSpPr>
                <a:stCxn id="301" idx="1"/>
                <a:endCxn id="19" idx="3"/>
              </p:cNvCxnSpPr>
              <p:nvPr/>
            </p:nvCxnSpPr>
            <p:spPr>
              <a:xfrm flipH="1">
                <a:off x="2243043" y="3951103"/>
                <a:ext cx="187848" cy="678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302" idx="1"/>
                <a:endCxn id="19" idx="3"/>
              </p:cNvCxnSpPr>
              <p:nvPr/>
            </p:nvCxnSpPr>
            <p:spPr>
              <a:xfrm flipH="1" flipV="1">
                <a:off x="2243043" y="4630064"/>
                <a:ext cx="177867" cy="438975"/>
              </a:xfrm>
              <a:prstGeom prst="line">
                <a:avLst/>
              </a:prstGeom>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2430891" y="3750964"/>
                <a:ext cx="1016157" cy="400277"/>
              </a:xfrm>
              <a:prstGeom prst="rect">
                <a:avLst/>
              </a:prstGeom>
              <a:noFill/>
            </p:spPr>
            <p:txBody>
              <a:bodyPr wrap="square" rtlCol="0">
                <a:spAutoFit/>
              </a:bodyPr>
              <a:lstStyle/>
              <a:p>
                <a:r>
                  <a:rPr lang="en-US" sz="1600" b="1" dirty="0" smtClean="0"/>
                  <a:t>Sydney</a:t>
                </a:r>
                <a:endParaRPr lang="en-US" sz="1600" b="1" dirty="0"/>
              </a:p>
            </p:txBody>
          </p:sp>
          <p:sp>
            <p:nvSpPr>
              <p:cNvPr id="302" name="TextBox 301"/>
              <p:cNvSpPr txBox="1"/>
              <p:nvPr/>
            </p:nvSpPr>
            <p:spPr>
              <a:xfrm>
                <a:off x="2420910" y="4868901"/>
                <a:ext cx="1064855" cy="400277"/>
              </a:xfrm>
              <a:prstGeom prst="rect">
                <a:avLst/>
              </a:prstGeom>
              <a:noFill/>
            </p:spPr>
            <p:txBody>
              <a:bodyPr wrap="square" rtlCol="0">
                <a:spAutoFit/>
              </a:bodyPr>
              <a:lstStyle/>
              <a:p>
                <a:r>
                  <a:rPr lang="en-US" sz="1600" b="1" dirty="0"/>
                  <a:t>New York</a:t>
                </a:r>
              </a:p>
            </p:txBody>
          </p:sp>
        </p:grpSp>
        <p:cxnSp>
          <p:nvCxnSpPr>
            <p:cNvPr id="70" name="Straight Connector 69"/>
            <p:cNvCxnSpPr>
              <a:stCxn id="32" idx="3"/>
              <a:endCxn id="75" idx="1"/>
            </p:cNvCxnSpPr>
            <p:nvPr/>
          </p:nvCxnSpPr>
          <p:spPr>
            <a:xfrm flipV="1">
              <a:off x="3498087" y="1970855"/>
              <a:ext cx="249256" cy="1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32" idx="3"/>
              <a:endCxn id="76" idx="1"/>
            </p:cNvCxnSpPr>
            <p:nvPr/>
          </p:nvCxnSpPr>
          <p:spPr>
            <a:xfrm>
              <a:off x="3498087" y="2093740"/>
              <a:ext cx="249256" cy="190031"/>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747343" y="1816966"/>
              <a:ext cx="2109977" cy="307777"/>
            </a:xfrm>
            <a:prstGeom prst="rect">
              <a:avLst/>
            </a:prstGeom>
            <a:noFill/>
          </p:spPr>
          <p:txBody>
            <a:bodyPr wrap="square" rtlCol="0">
              <a:spAutoFit/>
            </a:bodyPr>
            <a:lstStyle/>
            <a:p>
              <a:r>
                <a:rPr lang="en-US" sz="1400" dirty="0"/>
                <a:t>Circular </a:t>
              </a:r>
              <a:r>
                <a:rPr lang="en-US" sz="1400" dirty="0" smtClean="0"/>
                <a:t>Quay: </a:t>
              </a:r>
              <a:r>
                <a:rPr lang="en-US" sz="1400" dirty="0" smtClean="0">
                  <a:solidFill>
                    <a:schemeClr val="accent2">
                      <a:lumMod val="50000"/>
                    </a:schemeClr>
                  </a:solidFill>
                </a:rPr>
                <a:t>0.873</a:t>
              </a:r>
              <a:endParaRPr lang="en-US" sz="1400" dirty="0">
                <a:solidFill>
                  <a:schemeClr val="accent2">
                    <a:lumMod val="50000"/>
                  </a:schemeClr>
                </a:solidFill>
              </a:endParaRPr>
            </a:p>
          </p:txBody>
        </p:sp>
        <p:sp>
          <p:nvSpPr>
            <p:cNvPr id="76" name="TextBox 75"/>
            <p:cNvSpPr txBox="1"/>
            <p:nvPr/>
          </p:nvSpPr>
          <p:spPr>
            <a:xfrm>
              <a:off x="3747343" y="2129882"/>
              <a:ext cx="2166046" cy="307777"/>
            </a:xfrm>
            <a:prstGeom prst="rect">
              <a:avLst/>
            </a:prstGeom>
            <a:noFill/>
          </p:spPr>
          <p:txBody>
            <a:bodyPr wrap="square" rtlCol="0">
              <a:spAutoFit/>
            </a:bodyPr>
            <a:lstStyle/>
            <a:p>
              <a:r>
                <a:rPr lang="en-US" sz="1400" dirty="0" smtClean="0"/>
                <a:t>Darling </a:t>
              </a:r>
              <a:r>
                <a:rPr lang="en-US" sz="1400" dirty="0" err="1" smtClean="0"/>
                <a:t>Harbour</a:t>
              </a:r>
              <a:r>
                <a:rPr lang="en-US" sz="1400" dirty="0" smtClean="0"/>
                <a:t>: </a:t>
              </a:r>
              <a:r>
                <a:rPr lang="en-US" sz="1400" dirty="0" smtClean="0">
                  <a:solidFill>
                    <a:schemeClr val="accent2">
                      <a:lumMod val="50000"/>
                    </a:schemeClr>
                  </a:solidFill>
                </a:rPr>
                <a:t>0.865</a:t>
              </a:r>
              <a:endParaRPr lang="en-US" sz="1400" dirty="0">
                <a:solidFill>
                  <a:schemeClr val="accent2">
                    <a:lumMod val="50000"/>
                  </a:schemeClr>
                </a:solidFill>
              </a:endParaRPr>
            </a:p>
          </p:txBody>
        </p:sp>
        <p:sp>
          <p:nvSpPr>
            <p:cNvPr id="77" name="TextBox 76"/>
            <p:cNvSpPr txBox="1"/>
            <p:nvPr/>
          </p:nvSpPr>
          <p:spPr>
            <a:xfrm>
              <a:off x="3719178" y="2830529"/>
              <a:ext cx="2005089" cy="307777"/>
            </a:xfrm>
            <a:prstGeom prst="rect">
              <a:avLst/>
            </a:prstGeom>
            <a:noFill/>
          </p:spPr>
          <p:txBody>
            <a:bodyPr wrap="square" rtlCol="0">
              <a:spAutoFit/>
            </a:bodyPr>
            <a:lstStyle/>
            <a:p>
              <a:r>
                <a:rPr lang="en-US" sz="1400" dirty="0"/>
                <a:t>Pier 17: </a:t>
              </a:r>
              <a:r>
                <a:rPr lang="en-US" sz="1400" dirty="0">
                  <a:solidFill>
                    <a:schemeClr val="accent6">
                      <a:lumMod val="75000"/>
                    </a:schemeClr>
                  </a:solidFill>
                </a:rPr>
                <a:t>0.882</a:t>
              </a:r>
            </a:p>
          </p:txBody>
        </p:sp>
        <p:cxnSp>
          <p:nvCxnSpPr>
            <p:cNvPr id="78" name="Straight Connector 77"/>
            <p:cNvCxnSpPr>
              <a:stCxn id="33" idx="3"/>
              <a:endCxn id="77" idx="1"/>
            </p:cNvCxnSpPr>
            <p:nvPr/>
          </p:nvCxnSpPr>
          <p:spPr>
            <a:xfrm flipV="1">
              <a:off x="3498088" y="2984418"/>
              <a:ext cx="221090" cy="142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33" idx="3"/>
              <a:endCxn id="82" idx="1"/>
            </p:cNvCxnSpPr>
            <p:nvPr/>
          </p:nvCxnSpPr>
          <p:spPr>
            <a:xfrm>
              <a:off x="3498088" y="3127011"/>
              <a:ext cx="221090" cy="170324"/>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3719178" y="3143446"/>
              <a:ext cx="2133341" cy="307777"/>
            </a:xfrm>
            <a:prstGeom prst="rect">
              <a:avLst/>
            </a:prstGeom>
            <a:noFill/>
          </p:spPr>
          <p:txBody>
            <a:bodyPr wrap="square" rtlCol="0">
              <a:spAutoFit/>
            </a:bodyPr>
            <a:lstStyle/>
            <a:p>
              <a:r>
                <a:rPr lang="en-US" sz="1400" dirty="0"/>
                <a:t>Pier 66 Maritime: </a:t>
              </a:r>
              <a:r>
                <a:rPr lang="en-US" sz="1400" dirty="0">
                  <a:solidFill>
                    <a:schemeClr val="accent6">
                      <a:lumMod val="75000"/>
                    </a:schemeClr>
                  </a:solidFill>
                </a:rPr>
                <a:t>0.864</a:t>
              </a:r>
            </a:p>
          </p:txBody>
        </p:sp>
        <p:cxnSp>
          <p:nvCxnSpPr>
            <p:cNvPr id="303" name="Straight Connector 302"/>
            <p:cNvCxnSpPr>
              <a:stCxn id="301" idx="3"/>
              <a:endCxn id="306" idx="1"/>
            </p:cNvCxnSpPr>
            <p:nvPr/>
          </p:nvCxnSpPr>
          <p:spPr>
            <a:xfrm flipV="1">
              <a:off x="3416141" y="3946674"/>
              <a:ext cx="333580" cy="30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301" idx="3"/>
              <a:endCxn id="307" idx="1"/>
            </p:cNvCxnSpPr>
            <p:nvPr/>
          </p:nvCxnSpPr>
          <p:spPr>
            <a:xfrm>
              <a:off x="3416141" y="4248001"/>
              <a:ext cx="331252" cy="232058"/>
            </a:xfrm>
            <a:prstGeom prst="line">
              <a:avLst/>
            </a:prstGeom>
          </p:spPr>
          <p:style>
            <a:lnRef idx="1">
              <a:schemeClr val="accent1"/>
            </a:lnRef>
            <a:fillRef idx="0">
              <a:schemeClr val="accent1"/>
            </a:fillRef>
            <a:effectRef idx="0">
              <a:schemeClr val="accent1"/>
            </a:effectRef>
            <a:fontRef idx="minor">
              <a:schemeClr val="tx1"/>
            </a:fontRef>
          </p:style>
        </p:cxnSp>
        <p:sp>
          <p:nvSpPr>
            <p:cNvPr id="306" name="TextBox 305"/>
            <p:cNvSpPr txBox="1"/>
            <p:nvPr/>
          </p:nvSpPr>
          <p:spPr>
            <a:xfrm>
              <a:off x="3749721" y="3685064"/>
              <a:ext cx="2004875" cy="523220"/>
            </a:xfrm>
            <a:prstGeom prst="rect">
              <a:avLst/>
            </a:prstGeom>
            <a:noFill/>
          </p:spPr>
          <p:txBody>
            <a:bodyPr wrap="square" rtlCol="0">
              <a:spAutoFit/>
            </a:bodyPr>
            <a:lstStyle/>
            <a:p>
              <a:r>
                <a:rPr lang="en-US" sz="1400" dirty="0"/>
                <a:t>Museum of </a:t>
              </a:r>
              <a:r>
                <a:rPr lang="en-US" sz="1400" dirty="0" smtClean="0"/>
                <a:t>Contemporary </a:t>
              </a:r>
              <a:r>
                <a:rPr lang="en-US" sz="1400" dirty="0"/>
                <a:t>Art: </a:t>
              </a:r>
              <a:r>
                <a:rPr lang="en-US" sz="1400" dirty="0" smtClean="0">
                  <a:solidFill>
                    <a:schemeClr val="accent2">
                      <a:lumMod val="50000"/>
                    </a:schemeClr>
                  </a:solidFill>
                </a:rPr>
                <a:t>0.958</a:t>
              </a:r>
              <a:endParaRPr lang="en-US" sz="1400" dirty="0">
                <a:solidFill>
                  <a:schemeClr val="accent2">
                    <a:lumMod val="50000"/>
                  </a:schemeClr>
                </a:solidFill>
              </a:endParaRPr>
            </a:p>
          </p:txBody>
        </p:sp>
        <p:sp>
          <p:nvSpPr>
            <p:cNvPr id="307" name="TextBox 306"/>
            <p:cNvSpPr txBox="1"/>
            <p:nvPr/>
          </p:nvSpPr>
          <p:spPr>
            <a:xfrm>
              <a:off x="3747393" y="4218449"/>
              <a:ext cx="2056405" cy="523220"/>
            </a:xfrm>
            <a:prstGeom prst="rect">
              <a:avLst/>
            </a:prstGeom>
            <a:noFill/>
          </p:spPr>
          <p:txBody>
            <a:bodyPr wrap="square" rtlCol="0">
              <a:spAutoFit/>
            </a:bodyPr>
            <a:lstStyle/>
            <a:p>
              <a:r>
                <a:rPr lang="en-US" sz="1400" dirty="0" smtClean="0"/>
                <a:t>Art </a:t>
              </a:r>
              <a:r>
                <a:rPr lang="en-US" sz="1400" dirty="0"/>
                <a:t>Gallery of New South </a:t>
              </a:r>
              <a:r>
                <a:rPr lang="en-US" sz="1400" dirty="0" smtClean="0"/>
                <a:t>Wales: </a:t>
              </a:r>
              <a:r>
                <a:rPr lang="en-US" sz="1400" dirty="0" smtClean="0">
                  <a:solidFill>
                    <a:schemeClr val="accent2">
                      <a:lumMod val="50000"/>
                    </a:schemeClr>
                  </a:solidFill>
                </a:rPr>
                <a:t>0.955</a:t>
              </a:r>
              <a:endParaRPr lang="en-US" sz="1400" dirty="0">
                <a:solidFill>
                  <a:schemeClr val="accent2">
                    <a:lumMod val="50000"/>
                  </a:schemeClr>
                </a:solidFill>
              </a:endParaRPr>
            </a:p>
          </p:txBody>
        </p:sp>
        <p:sp>
          <p:nvSpPr>
            <p:cNvPr id="308" name="TextBox 307"/>
            <p:cNvSpPr txBox="1"/>
            <p:nvPr/>
          </p:nvSpPr>
          <p:spPr>
            <a:xfrm>
              <a:off x="3827415" y="4912768"/>
              <a:ext cx="2531033" cy="307777"/>
            </a:xfrm>
            <a:prstGeom prst="rect">
              <a:avLst/>
            </a:prstGeom>
            <a:noFill/>
          </p:spPr>
          <p:txBody>
            <a:bodyPr wrap="square" rtlCol="0">
              <a:spAutoFit/>
            </a:bodyPr>
            <a:lstStyle/>
            <a:p>
              <a:r>
                <a:rPr lang="en-US" sz="1400" dirty="0" err="1"/>
                <a:t>MoMa</a:t>
              </a:r>
              <a:r>
                <a:rPr lang="en-US" sz="1400" dirty="0"/>
                <a:t>: </a:t>
              </a:r>
              <a:r>
                <a:rPr lang="en-US" sz="1400" dirty="0">
                  <a:solidFill>
                    <a:schemeClr val="accent6">
                      <a:lumMod val="75000"/>
                    </a:schemeClr>
                  </a:solidFill>
                </a:rPr>
                <a:t>0.982</a:t>
              </a:r>
            </a:p>
          </p:txBody>
        </p:sp>
        <p:cxnSp>
          <p:nvCxnSpPr>
            <p:cNvPr id="309" name="Straight Connector 308"/>
            <p:cNvCxnSpPr>
              <a:stCxn id="302" idx="3"/>
              <a:endCxn id="308" idx="1"/>
            </p:cNvCxnSpPr>
            <p:nvPr/>
          </p:nvCxnSpPr>
          <p:spPr>
            <a:xfrm flipV="1">
              <a:off x="3454547" y="5066657"/>
              <a:ext cx="372868" cy="126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302" idx="3"/>
              <a:endCxn id="313" idx="1"/>
            </p:cNvCxnSpPr>
            <p:nvPr/>
          </p:nvCxnSpPr>
          <p:spPr>
            <a:xfrm>
              <a:off x="3454547" y="5193551"/>
              <a:ext cx="372868" cy="180363"/>
            </a:xfrm>
            <a:prstGeom prst="line">
              <a:avLst/>
            </a:prstGeom>
          </p:spPr>
          <p:style>
            <a:lnRef idx="1">
              <a:schemeClr val="accent1"/>
            </a:lnRef>
            <a:fillRef idx="0">
              <a:schemeClr val="accent1"/>
            </a:fillRef>
            <a:effectRef idx="0">
              <a:schemeClr val="accent1"/>
            </a:effectRef>
            <a:fontRef idx="minor">
              <a:schemeClr val="tx1"/>
            </a:fontRef>
          </p:style>
        </p:cxnSp>
        <p:sp>
          <p:nvSpPr>
            <p:cNvPr id="313" name="TextBox 312"/>
            <p:cNvSpPr txBox="1"/>
            <p:nvPr/>
          </p:nvSpPr>
          <p:spPr>
            <a:xfrm>
              <a:off x="3827415" y="5220025"/>
              <a:ext cx="2571167" cy="307777"/>
            </a:xfrm>
            <a:prstGeom prst="rect">
              <a:avLst/>
            </a:prstGeom>
            <a:noFill/>
          </p:spPr>
          <p:txBody>
            <a:bodyPr wrap="square" rtlCol="0">
              <a:spAutoFit/>
            </a:bodyPr>
            <a:lstStyle/>
            <a:p>
              <a:r>
                <a:rPr lang="en-US" sz="1400" dirty="0" smtClean="0"/>
                <a:t>The Met: </a:t>
              </a:r>
              <a:r>
                <a:rPr lang="en-US" sz="1400" dirty="0" smtClean="0">
                  <a:solidFill>
                    <a:schemeClr val="accent6">
                      <a:lumMod val="75000"/>
                    </a:schemeClr>
                  </a:solidFill>
                </a:rPr>
                <a:t>0.981</a:t>
              </a:r>
              <a:endParaRPr lang="en-US" sz="1400" dirty="0">
                <a:solidFill>
                  <a:schemeClr val="accent6">
                    <a:lumMod val="75000"/>
                  </a:schemeClr>
                </a:solidFill>
              </a:endParaRPr>
            </a:p>
          </p:txBody>
        </p:sp>
      </p:grpSp>
      <p:grpSp>
        <p:nvGrpSpPr>
          <p:cNvPr id="829" name="Group 828"/>
          <p:cNvGrpSpPr/>
          <p:nvPr/>
        </p:nvGrpSpPr>
        <p:grpSpPr>
          <a:xfrm>
            <a:off x="5724267" y="1040192"/>
            <a:ext cx="4588966" cy="4954536"/>
            <a:chOff x="5724267" y="1040192"/>
            <a:chExt cx="4588966" cy="4954536"/>
          </a:xfrm>
        </p:grpSpPr>
        <p:grpSp>
          <p:nvGrpSpPr>
            <p:cNvPr id="783" name="Group 782"/>
            <p:cNvGrpSpPr/>
            <p:nvPr/>
          </p:nvGrpSpPr>
          <p:grpSpPr>
            <a:xfrm>
              <a:off x="5724267" y="1040192"/>
              <a:ext cx="4588966" cy="4954536"/>
              <a:chOff x="5724267" y="1040192"/>
              <a:chExt cx="4588966" cy="4954536"/>
            </a:xfrm>
          </p:grpSpPr>
          <p:sp>
            <p:nvSpPr>
              <p:cNvPr id="266" name="TextBox 265"/>
              <p:cNvSpPr txBox="1"/>
              <p:nvPr/>
            </p:nvSpPr>
            <p:spPr>
              <a:xfrm>
                <a:off x="5724267" y="1040192"/>
                <a:ext cx="4588966" cy="585216"/>
              </a:xfrm>
              <a:prstGeom prst="chevron">
                <a:avLst/>
              </a:prstGeom>
              <a:solidFill>
                <a:srgbClr val="002060"/>
              </a:solidFill>
              <a:ln>
                <a:solidFill>
                  <a:srgbClr val="002060"/>
                </a:solidFill>
              </a:ln>
            </p:spPr>
            <p:txBody>
              <a:bodyPr wrap="square" rtlCol="0" anchor="ctr">
                <a:noAutofit/>
              </a:bodyPr>
              <a:lstStyle/>
              <a:p>
                <a:r>
                  <a:rPr lang="en-US" sz="1600" dirty="0" smtClean="0">
                    <a:solidFill>
                      <a:schemeClr val="bg1"/>
                    </a:solidFill>
                  </a:rPr>
                  <a:t>Group by city and calculate average similarity</a:t>
                </a:r>
                <a:endParaRPr lang="en-US" sz="1600" dirty="0">
                  <a:solidFill>
                    <a:schemeClr val="bg1"/>
                  </a:solidFill>
                </a:endParaRPr>
              </a:p>
            </p:txBody>
          </p:sp>
          <p:sp>
            <p:nvSpPr>
              <p:cNvPr id="180" name="TextBox 179"/>
              <p:cNvSpPr txBox="1"/>
              <p:nvPr/>
            </p:nvSpPr>
            <p:spPr>
              <a:xfrm>
                <a:off x="6703087" y="2299857"/>
                <a:ext cx="2868810" cy="260838"/>
              </a:xfrm>
              <a:prstGeom prst="rect">
                <a:avLst/>
              </a:prstGeom>
              <a:noFill/>
            </p:spPr>
            <p:txBody>
              <a:bodyPr wrap="square" rtlCol="0">
                <a:noAutofit/>
              </a:bodyPr>
              <a:lstStyle/>
              <a:p>
                <a:r>
                  <a:rPr lang="en-US" sz="1400" dirty="0"/>
                  <a:t>Darling </a:t>
                </a:r>
                <a:r>
                  <a:rPr lang="en-US" sz="1400" dirty="0" err="1"/>
                  <a:t>Harbour</a:t>
                </a:r>
                <a:r>
                  <a:rPr lang="en-US" sz="1400" dirty="0"/>
                  <a:t>: </a:t>
                </a:r>
                <a:r>
                  <a:rPr lang="en-US" sz="1400" dirty="0">
                    <a:solidFill>
                      <a:schemeClr val="accent2">
                        <a:lumMod val="50000"/>
                      </a:schemeClr>
                    </a:solidFill>
                  </a:rPr>
                  <a:t>0.865</a:t>
                </a:r>
              </a:p>
            </p:txBody>
          </p:sp>
          <p:sp>
            <p:nvSpPr>
              <p:cNvPr id="186" name="TextBox 185"/>
              <p:cNvSpPr txBox="1"/>
              <p:nvPr/>
            </p:nvSpPr>
            <p:spPr>
              <a:xfrm>
                <a:off x="6714606" y="3067822"/>
                <a:ext cx="1690975" cy="455086"/>
              </a:xfrm>
              <a:prstGeom prst="rect">
                <a:avLst/>
              </a:prstGeom>
              <a:noFill/>
            </p:spPr>
            <p:txBody>
              <a:bodyPr wrap="square" rtlCol="0">
                <a:noAutofit/>
              </a:bodyPr>
              <a:lstStyle/>
              <a:p>
                <a:r>
                  <a:rPr lang="en-US" sz="1400" dirty="0"/>
                  <a:t>Art Gallery of New South Wales: </a:t>
                </a:r>
                <a:r>
                  <a:rPr lang="en-US" sz="1400" dirty="0" smtClean="0">
                    <a:solidFill>
                      <a:schemeClr val="accent2">
                        <a:lumMod val="50000"/>
                      </a:schemeClr>
                    </a:solidFill>
                  </a:rPr>
                  <a:t>0.955</a:t>
                </a:r>
                <a:endParaRPr lang="en-US" sz="1400" dirty="0">
                  <a:solidFill>
                    <a:schemeClr val="accent2">
                      <a:lumMod val="50000"/>
                    </a:schemeClr>
                  </a:solidFill>
                </a:endParaRPr>
              </a:p>
            </p:txBody>
          </p:sp>
          <p:sp>
            <p:nvSpPr>
              <p:cNvPr id="142" name="TextBox 141"/>
              <p:cNvSpPr txBox="1"/>
              <p:nvPr/>
            </p:nvSpPr>
            <p:spPr>
              <a:xfrm>
                <a:off x="5921881" y="2614837"/>
                <a:ext cx="794833" cy="338554"/>
              </a:xfrm>
              <a:prstGeom prst="rect">
                <a:avLst/>
              </a:prstGeom>
              <a:noFill/>
            </p:spPr>
            <p:txBody>
              <a:bodyPr wrap="none" rtlCol="0">
                <a:spAutoFit/>
              </a:bodyPr>
              <a:lstStyle/>
              <a:p>
                <a:r>
                  <a:rPr lang="en-US" sz="1600" b="1" dirty="0" smtClean="0"/>
                  <a:t>Sydney</a:t>
                </a:r>
                <a:endParaRPr lang="en-US" sz="1600" b="1" dirty="0"/>
              </a:p>
            </p:txBody>
          </p:sp>
          <p:sp>
            <p:nvSpPr>
              <p:cNvPr id="143" name="TextBox 142"/>
              <p:cNvSpPr txBox="1"/>
              <p:nvPr/>
            </p:nvSpPr>
            <p:spPr>
              <a:xfrm>
                <a:off x="5921881" y="4529867"/>
                <a:ext cx="992964" cy="338554"/>
              </a:xfrm>
              <a:prstGeom prst="rect">
                <a:avLst/>
              </a:prstGeom>
              <a:noFill/>
            </p:spPr>
            <p:txBody>
              <a:bodyPr wrap="none" rtlCol="0">
                <a:spAutoFit/>
              </a:bodyPr>
              <a:lstStyle/>
              <a:p>
                <a:r>
                  <a:rPr lang="en-US" sz="1600" b="1" dirty="0" smtClean="0"/>
                  <a:t>New York</a:t>
                </a:r>
                <a:endParaRPr lang="en-US" sz="1600" b="1" dirty="0"/>
              </a:p>
            </p:txBody>
          </p:sp>
          <p:sp>
            <p:nvSpPr>
              <p:cNvPr id="179" name="TextBox 178"/>
              <p:cNvSpPr txBox="1"/>
              <p:nvPr/>
            </p:nvSpPr>
            <p:spPr>
              <a:xfrm>
                <a:off x="6703087" y="1983760"/>
                <a:ext cx="2746664" cy="260838"/>
              </a:xfrm>
              <a:prstGeom prst="rect">
                <a:avLst/>
              </a:prstGeom>
              <a:noFill/>
            </p:spPr>
            <p:txBody>
              <a:bodyPr wrap="square" rtlCol="0">
                <a:noAutofit/>
              </a:bodyPr>
              <a:lstStyle/>
              <a:p>
                <a:r>
                  <a:rPr lang="en-US" sz="1400" dirty="0"/>
                  <a:t>Circular Quay: </a:t>
                </a:r>
                <a:r>
                  <a:rPr lang="en-US" sz="1400" dirty="0">
                    <a:solidFill>
                      <a:schemeClr val="accent2">
                        <a:lumMod val="50000"/>
                      </a:schemeClr>
                    </a:solidFill>
                  </a:rPr>
                  <a:t>0.873</a:t>
                </a:r>
              </a:p>
            </p:txBody>
          </p:sp>
          <p:sp>
            <p:nvSpPr>
              <p:cNvPr id="185" name="TextBox 184"/>
              <p:cNvSpPr txBox="1"/>
              <p:nvPr/>
            </p:nvSpPr>
            <p:spPr>
              <a:xfrm>
                <a:off x="6715633" y="2586926"/>
                <a:ext cx="2064649" cy="396610"/>
              </a:xfrm>
              <a:prstGeom prst="rect">
                <a:avLst/>
              </a:prstGeom>
              <a:noFill/>
            </p:spPr>
            <p:txBody>
              <a:bodyPr wrap="square" rtlCol="0">
                <a:noAutofit/>
              </a:bodyPr>
              <a:lstStyle/>
              <a:p>
                <a:r>
                  <a:rPr lang="en-US" sz="1400" dirty="0"/>
                  <a:t>Museum of Contemporary Art: </a:t>
                </a:r>
                <a:r>
                  <a:rPr lang="en-US" sz="1400" dirty="0" smtClean="0">
                    <a:solidFill>
                      <a:schemeClr val="accent2">
                        <a:lumMod val="50000"/>
                      </a:schemeClr>
                    </a:solidFill>
                  </a:rPr>
                  <a:t>0.958</a:t>
                </a:r>
                <a:endParaRPr lang="en-US" sz="1400" dirty="0">
                  <a:solidFill>
                    <a:schemeClr val="accent2">
                      <a:lumMod val="50000"/>
                    </a:schemeClr>
                  </a:solidFill>
                </a:endParaRPr>
              </a:p>
            </p:txBody>
          </p:sp>
          <p:sp>
            <p:nvSpPr>
              <p:cNvPr id="197" name="Right Brace 196"/>
              <p:cNvSpPr/>
              <p:nvPr/>
            </p:nvSpPr>
            <p:spPr>
              <a:xfrm>
                <a:off x="8597241" y="4001593"/>
                <a:ext cx="182880" cy="1328329"/>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98" name="Right Brace 197"/>
              <p:cNvSpPr/>
              <p:nvPr/>
            </p:nvSpPr>
            <p:spPr>
              <a:xfrm>
                <a:off x="8597241" y="2045766"/>
                <a:ext cx="182880" cy="1554480"/>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00" name="TextBox 199"/>
              <p:cNvSpPr txBox="1"/>
              <p:nvPr/>
            </p:nvSpPr>
            <p:spPr>
              <a:xfrm>
                <a:off x="8857726" y="2437334"/>
                <a:ext cx="917394" cy="584775"/>
              </a:xfrm>
              <a:prstGeom prst="rect">
                <a:avLst/>
              </a:prstGeom>
              <a:noFill/>
            </p:spPr>
            <p:txBody>
              <a:bodyPr wrap="square" rtlCol="0" anchor="ctr">
                <a:spAutoFit/>
              </a:bodyPr>
              <a:lstStyle>
                <a:defPPr>
                  <a:defRPr lang="en-US"/>
                </a:defPPr>
                <a:lvl1pPr>
                  <a:defRPr sz="1600"/>
                </a:lvl1pPr>
              </a:lstStyle>
              <a:p>
                <a:r>
                  <a:rPr lang="en-US" dirty="0" smtClean="0"/>
                  <a:t>Average</a:t>
                </a:r>
              </a:p>
              <a:p>
                <a:r>
                  <a:rPr lang="en-US" dirty="0" smtClean="0"/>
                  <a:t>= </a:t>
                </a:r>
                <a:r>
                  <a:rPr lang="en-US" dirty="0" smtClean="0">
                    <a:solidFill>
                      <a:schemeClr val="accent2">
                        <a:lumMod val="50000"/>
                      </a:schemeClr>
                    </a:solidFill>
                  </a:rPr>
                  <a:t>0.913</a:t>
                </a:r>
                <a:endParaRPr lang="en-US" dirty="0">
                  <a:solidFill>
                    <a:schemeClr val="accent2">
                      <a:lumMod val="50000"/>
                    </a:schemeClr>
                  </a:solidFill>
                </a:endParaRPr>
              </a:p>
            </p:txBody>
          </p:sp>
          <p:sp>
            <p:nvSpPr>
              <p:cNvPr id="201" name="TextBox 200"/>
              <p:cNvSpPr txBox="1"/>
              <p:nvPr/>
            </p:nvSpPr>
            <p:spPr>
              <a:xfrm>
                <a:off x="8873700" y="4373370"/>
                <a:ext cx="891263" cy="584775"/>
              </a:xfrm>
              <a:prstGeom prst="rect">
                <a:avLst/>
              </a:prstGeom>
              <a:noFill/>
            </p:spPr>
            <p:txBody>
              <a:bodyPr wrap="square" rtlCol="0" anchor="ctr">
                <a:spAutoFit/>
              </a:bodyPr>
              <a:lstStyle/>
              <a:p>
                <a:r>
                  <a:rPr lang="en-US" sz="1600" dirty="0" smtClean="0"/>
                  <a:t>Average</a:t>
                </a:r>
              </a:p>
              <a:p>
                <a:r>
                  <a:rPr lang="en-US" sz="1600" dirty="0" smtClean="0"/>
                  <a:t>= </a:t>
                </a:r>
                <a:r>
                  <a:rPr lang="en-US" sz="1600" dirty="0" smtClean="0">
                    <a:solidFill>
                      <a:schemeClr val="accent6">
                        <a:lumMod val="75000"/>
                      </a:schemeClr>
                    </a:solidFill>
                  </a:rPr>
                  <a:t>0.927</a:t>
                </a:r>
                <a:endParaRPr lang="en-US" sz="1600" dirty="0">
                  <a:solidFill>
                    <a:schemeClr val="accent6">
                      <a:lumMod val="75000"/>
                    </a:schemeClr>
                  </a:solidFill>
                </a:endParaRPr>
              </a:p>
            </p:txBody>
          </p:sp>
          <p:cxnSp>
            <p:nvCxnSpPr>
              <p:cNvPr id="767" name="Straight Connector 766"/>
              <p:cNvCxnSpPr/>
              <p:nvPr/>
            </p:nvCxnSpPr>
            <p:spPr>
              <a:xfrm>
                <a:off x="5741755" y="1654051"/>
                <a:ext cx="0" cy="434067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24" name="TextBox 823"/>
            <p:cNvSpPr txBox="1"/>
            <p:nvPr/>
          </p:nvSpPr>
          <p:spPr>
            <a:xfrm>
              <a:off x="6875418" y="4386230"/>
              <a:ext cx="1360024" cy="497462"/>
            </a:xfrm>
            <a:prstGeom prst="rect">
              <a:avLst/>
            </a:prstGeom>
            <a:noFill/>
          </p:spPr>
          <p:txBody>
            <a:bodyPr wrap="square" rtlCol="0">
              <a:noAutofit/>
            </a:bodyPr>
            <a:lstStyle/>
            <a:p>
              <a:r>
                <a:rPr lang="en-US" sz="1400" dirty="0"/>
                <a:t>Pier 66 Maritime: </a:t>
              </a:r>
              <a:r>
                <a:rPr lang="en-US" sz="1400" dirty="0">
                  <a:solidFill>
                    <a:schemeClr val="accent6">
                      <a:lumMod val="75000"/>
                    </a:schemeClr>
                  </a:solidFill>
                </a:rPr>
                <a:t>0.864</a:t>
              </a:r>
            </a:p>
          </p:txBody>
        </p:sp>
        <p:sp>
          <p:nvSpPr>
            <p:cNvPr id="825" name="TextBox 824"/>
            <p:cNvSpPr txBox="1"/>
            <p:nvPr/>
          </p:nvSpPr>
          <p:spPr>
            <a:xfrm>
              <a:off x="6886892" y="4875948"/>
              <a:ext cx="1764143" cy="312580"/>
            </a:xfrm>
            <a:prstGeom prst="rect">
              <a:avLst/>
            </a:prstGeom>
            <a:noFill/>
          </p:spPr>
          <p:txBody>
            <a:bodyPr wrap="square" rtlCol="0">
              <a:noAutofit/>
            </a:bodyPr>
            <a:lstStyle/>
            <a:p>
              <a:r>
                <a:rPr lang="en-US" sz="1400" dirty="0" err="1"/>
                <a:t>MoMa</a:t>
              </a:r>
              <a:r>
                <a:rPr lang="en-US" sz="1400" dirty="0"/>
                <a:t>: </a:t>
              </a:r>
              <a:r>
                <a:rPr lang="en-US" sz="1400" dirty="0">
                  <a:solidFill>
                    <a:schemeClr val="accent6">
                      <a:lumMod val="75000"/>
                    </a:schemeClr>
                  </a:solidFill>
                </a:rPr>
                <a:t>0.982</a:t>
              </a:r>
            </a:p>
          </p:txBody>
        </p:sp>
        <p:sp>
          <p:nvSpPr>
            <p:cNvPr id="826" name="TextBox 825"/>
            <p:cNvSpPr txBox="1"/>
            <p:nvPr/>
          </p:nvSpPr>
          <p:spPr>
            <a:xfrm>
              <a:off x="6886892" y="5180785"/>
              <a:ext cx="1856309" cy="245652"/>
            </a:xfrm>
            <a:prstGeom prst="rect">
              <a:avLst/>
            </a:prstGeom>
            <a:noFill/>
          </p:spPr>
          <p:txBody>
            <a:bodyPr wrap="square" rtlCol="0">
              <a:noAutofit/>
            </a:bodyPr>
            <a:lstStyle/>
            <a:p>
              <a:r>
                <a:rPr lang="en-US" sz="1400" dirty="0"/>
                <a:t>The Met: </a:t>
              </a:r>
              <a:r>
                <a:rPr lang="en-US" sz="1400" dirty="0">
                  <a:solidFill>
                    <a:schemeClr val="accent6">
                      <a:lumMod val="75000"/>
                    </a:schemeClr>
                  </a:solidFill>
                </a:rPr>
                <a:t>0.981</a:t>
              </a:r>
            </a:p>
          </p:txBody>
        </p:sp>
        <p:sp>
          <p:nvSpPr>
            <p:cNvPr id="827" name="TextBox 826"/>
            <p:cNvSpPr txBox="1"/>
            <p:nvPr/>
          </p:nvSpPr>
          <p:spPr>
            <a:xfrm>
              <a:off x="6875418" y="4109043"/>
              <a:ext cx="1764143" cy="284931"/>
            </a:xfrm>
            <a:prstGeom prst="rect">
              <a:avLst/>
            </a:prstGeom>
            <a:noFill/>
          </p:spPr>
          <p:txBody>
            <a:bodyPr wrap="square" rtlCol="0">
              <a:noAutofit/>
            </a:bodyPr>
            <a:lstStyle/>
            <a:p>
              <a:r>
                <a:rPr lang="en-US" sz="1400" dirty="0"/>
                <a:t>Pier 17: </a:t>
              </a:r>
              <a:r>
                <a:rPr lang="en-US" sz="1400" dirty="0">
                  <a:solidFill>
                    <a:schemeClr val="accent6">
                      <a:lumMod val="75000"/>
                    </a:schemeClr>
                  </a:solidFill>
                </a:rPr>
                <a:t>0.882</a:t>
              </a:r>
            </a:p>
          </p:txBody>
        </p:sp>
      </p:grpSp>
      <p:grpSp>
        <p:nvGrpSpPr>
          <p:cNvPr id="842" name="Group 841"/>
          <p:cNvGrpSpPr/>
          <p:nvPr/>
        </p:nvGrpSpPr>
        <p:grpSpPr>
          <a:xfrm>
            <a:off x="9316423" y="1040192"/>
            <a:ext cx="2604579" cy="4916557"/>
            <a:chOff x="9316423" y="1040192"/>
            <a:chExt cx="2604579" cy="4916557"/>
          </a:xfrm>
        </p:grpSpPr>
        <p:grpSp>
          <p:nvGrpSpPr>
            <p:cNvPr id="784" name="Group 783"/>
            <p:cNvGrpSpPr/>
            <p:nvPr/>
          </p:nvGrpSpPr>
          <p:grpSpPr>
            <a:xfrm>
              <a:off x="9951433" y="1040192"/>
              <a:ext cx="1969569" cy="4916557"/>
              <a:chOff x="9951433" y="1040192"/>
              <a:chExt cx="1969569" cy="4916557"/>
            </a:xfrm>
          </p:grpSpPr>
          <p:cxnSp>
            <p:nvCxnSpPr>
              <p:cNvPr id="768" name="Straight Connector 767"/>
              <p:cNvCxnSpPr/>
              <p:nvPr/>
            </p:nvCxnSpPr>
            <p:spPr>
              <a:xfrm>
                <a:off x="9951433" y="1616072"/>
                <a:ext cx="0" cy="434067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9951433" y="1040192"/>
                <a:ext cx="1969569" cy="585216"/>
              </a:xfrm>
              <a:prstGeom prst="chevron">
                <a:avLst/>
              </a:prstGeom>
              <a:solidFill>
                <a:srgbClr val="00B050"/>
              </a:solidFill>
              <a:ln>
                <a:solidFill>
                  <a:srgbClr val="002060"/>
                </a:solidFill>
              </a:ln>
            </p:spPr>
            <p:txBody>
              <a:bodyPr wrap="square" rtlCol="0" anchor="ctr">
                <a:noAutofit/>
              </a:bodyPr>
              <a:lstStyle/>
              <a:p>
                <a:r>
                  <a:rPr lang="en-US" sz="1600" dirty="0" smtClean="0">
                    <a:solidFill>
                      <a:schemeClr val="bg1"/>
                    </a:solidFill>
                  </a:rPr>
                  <a:t> Rank cities</a:t>
                </a:r>
                <a:endParaRPr lang="en-US" sz="1600" dirty="0">
                  <a:solidFill>
                    <a:schemeClr val="bg1"/>
                  </a:solidFill>
                </a:endParaRPr>
              </a:p>
            </p:txBody>
          </p:sp>
          <p:sp>
            <p:nvSpPr>
              <p:cNvPr id="774" name="TextBox 773"/>
              <p:cNvSpPr txBox="1"/>
              <p:nvPr/>
            </p:nvSpPr>
            <p:spPr>
              <a:xfrm>
                <a:off x="10574904" y="2629417"/>
                <a:ext cx="992964" cy="338554"/>
              </a:xfrm>
              <a:prstGeom prst="rect">
                <a:avLst/>
              </a:prstGeom>
              <a:noFill/>
            </p:spPr>
            <p:txBody>
              <a:bodyPr wrap="none" rtlCol="0">
                <a:spAutoFit/>
              </a:bodyPr>
              <a:lstStyle/>
              <a:p>
                <a:r>
                  <a:rPr lang="en-US" sz="1600" b="1" dirty="0" smtClean="0"/>
                  <a:t>New York</a:t>
                </a:r>
                <a:endParaRPr lang="en-US" sz="1600" b="1" dirty="0"/>
              </a:p>
            </p:txBody>
          </p:sp>
          <p:sp>
            <p:nvSpPr>
              <p:cNvPr id="776" name="Oval 775"/>
              <p:cNvSpPr/>
              <p:nvPr/>
            </p:nvSpPr>
            <p:spPr>
              <a:xfrm>
                <a:off x="10312751" y="2675525"/>
                <a:ext cx="274320" cy="27432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smtClean="0"/>
                  <a:t>#1</a:t>
                </a:r>
                <a:endParaRPr lang="en-US" sz="1400" dirty="0"/>
              </a:p>
            </p:txBody>
          </p:sp>
          <p:sp>
            <p:nvSpPr>
              <p:cNvPr id="777" name="TextBox 776"/>
              <p:cNvSpPr txBox="1"/>
              <p:nvPr/>
            </p:nvSpPr>
            <p:spPr>
              <a:xfrm>
                <a:off x="10574904" y="4364108"/>
                <a:ext cx="794833" cy="338554"/>
              </a:xfrm>
              <a:prstGeom prst="rect">
                <a:avLst/>
              </a:prstGeom>
              <a:noFill/>
            </p:spPr>
            <p:txBody>
              <a:bodyPr wrap="none" rtlCol="0">
                <a:spAutoFit/>
              </a:bodyPr>
              <a:lstStyle/>
              <a:p>
                <a:r>
                  <a:rPr lang="en-US" sz="1600" b="1" dirty="0" smtClean="0"/>
                  <a:t>Sydney</a:t>
                </a:r>
                <a:endParaRPr lang="en-US" sz="1600" b="1" dirty="0"/>
              </a:p>
            </p:txBody>
          </p:sp>
          <p:sp>
            <p:nvSpPr>
              <p:cNvPr id="778" name="Oval 777"/>
              <p:cNvSpPr/>
              <p:nvPr/>
            </p:nvSpPr>
            <p:spPr>
              <a:xfrm>
                <a:off x="10312751" y="4410702"/>
                <a:ext cx="274320" cy="27432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smtClean="0"/>
                  <a:t>#2</a:t>
                </a:r>
                <a:endParaRPr lang="en-US" sz="1400" dirty="0"/>
              </a:p>
            </p:txBody>
          </p:sp>
        </p:grpSp>
        <p:cxnSp>
          <p:nvCxnSpPr>
            <p:cNvPr id="831" name="Straight Arrow Connector 830"/>
            <p:cNvCxnSpPr>
              <a:stCxn id="201" idx="0"/>
            </p:cNvCxnSpPr>
            <p:nvPr/>
          </p:nvCxnSpPr>
          <p:spPr>
            <a:xfrm flipV="1">
              <a:off x="9319332" y="3067822"/>
              <a:ext cx="993419" cy="13055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3" name="Straight Arrow Connector 832"/>
            <p:cNvCxnSpPr>
              <a:stCxn id="200" idx="2"/>
            </p:cNvCxnSpPr>
            <p:nvPr/>
          </p:nvCxnSpPr>
          <p:spPr>
            <a:xfrm>
              <a:off x="9316423" y="3022109"/>
              <a:ext cx="996328" cy="1341999"/>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94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wipe(left)">
                                      <p:cBhvr>
                                        <p:cTn id="7" dur="500"/>
                                        <p:tgtEl>
                                          <p:spTgt spid="7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wipe(left)">
                                      <p:cBhvr>
                                        <p:cTn id="12" dur="500"/>
                                        <p:tgtEl>
                                          <p:spTgt spid="7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29"/>
                                        </p:tgtEl>
                                        <p:attrNameLst>
                                          <p:attrName>style.visibility</p:attrName>
                                        </p:attrNameLst>
                                      </p:cBhvr>
                                      <p:to>
                                        <p:strVal val="visible"/>
                                      </p:to>
                                    </p:set>
                                    <p:animEffect transition="in" filter="wipe(left)">
                                      <p:cBhvr>
                                        <p:cTn id="17" dur="500"/>
                                        <p:tgtEl>
                                          <p:spTgt spid="8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42"/>
                                        </p:tgtEl>
                                        <p:attrNameLst>
                                          <p:attrName>style.visibility</p:attrName>
                                        </p:attrNameLst>
                                      </p:cBhvr>
                                      <p:to>
                                        <p:strVal val="visible"/>
                                      </p:to>
                                    </p:set>
                                    <p:animEffect transition="in" filter="wipe(left)">
                                      <p:cBhvr>
                                        <p:cTn id="22" dur="500"/>
                                        <p:tgtEl>
                                          <p:spTgt spid="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_fina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88938"/>
            <a:ext cx="12192000" cy="6078537"/>
          </a:xfrm>
          <a:prstGeom prst="rect">
            <a:avLst/>
          </a:prstGeom>
        </p:spPr>
      </p:pic>
    </p:spTree>
    <p:extLst>
      <p:ext uri="{BB962C8B-B14F-4D97-AF65-F5344CB8AC3E}">
        <p14:creationId xmlns:p14="http://schemas.microsoft.com/office/powerpoint/2010/main" val="19461941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4990234"/>
            <a:ext cx="1855931" cy="1855931"/>
          </a:xfrm>
          <a:prstGeom prst="rect">
            <a:avLst/>
          </a:prstGeom>
        </p:spPr>
      </p:pic>
      <p:sp>
        <p:nvSpPr>
          <p:cNvPr id="8" name="Rectangle 7"/>
          <p:cNvSpPr/>
          <p:nvPr/>
        </p:nvSpPr>
        <p:spPr>
          <a:xfrm>
            <a:off x="19050" y="5003800"/>
            <a:ext cx="2038350" cy="1828800"/>
          </a:xfrm>
          <a:prstGeom prst="rect">
            <a:avLst/>
          </a:prstGeom>
          <a:solidFill>
            <a:schemeClr val="bg1">
              <a:alpha val="2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2258" y="327025"/>
            <a:ext cx="10515600" cy="1325563"/>
          </a:xfrm>
        </p:spPr>
        <p:txBody>
          <a:bodyPr>
            <a:normAutofit/>
          </a:bodyPr>
          <a:lstStyle/>
          <a:p>
            <a:r>
              <a:rPr lang="en-US" sz="6600" dirty="0" smtClean="0"/>
              <a:t>Thank you!</a:t>
            </a:r>
            <a:endParaRPr lang="en-US" sz="66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678" y="2038751"/>
            <a:ext cx="2188485" cy="2431650"/>
          </a:xfrm>
          <a:prstGeom prst="rect">
            <a:avLst/>
          </a:prstGeom>
        </p:spPr>
      </p:pic>
      <p:sp>
        <p:nvSpPr>
          <p:cNvPr id="5" name="TextBox 4"/>
          <p:cNvSpPr txBox="1"/>
          <p:nvPr/>
        </p:nvSpPr>
        <p:spPr>
          <a:xfrm>
            <a:off x="2921974" y="1922397"/>
            <a:ext cx="8990782" cy="769441"/>
          </a:xfrm>
          <a:prstGeom prst="rect">
            <a:avLst/>
          </a:prstGeom>
          <a:noFill/>
        </p:spPr>
        <p:txBody>
          <a:bodyPr wrap="square" rtlCol="0">
            <a:spAutoFit/>
          </a:bodyPr>
          <a:lstStyle/>
          <a:p>
            <a:r>
              <a:rPr lang="en-US" sz="4400" b="1" smtClean="0">
                <a:solidFill>
                  <a:srgbClr val="0E387E"/>
                </a:solidFill>
              </a:rPr>
              <a:t>Shireen Abedin</a:t>
            </a:r>
            <a:endParaRPr lang="en-US" sz="4400" b="1" dirty="0" smtClean="0">
              <a:solidFill>
                <a:srgbClr val="0E387E"/>
              </a:solidFill>
            </a:endParaRPr>
          </a:p>
        </p:txBody>
      </p:sp>
      <p:sp>
        <p:nvSpPr>
          <p:cNvPr id="7" name="TextBox 6"/>
          <p:cNvSpPr txBox="1"/>
          <p:nvPr/>
        </p:nvSpPr>
        <p:spPr>
          <a:xfrm>
            <a:off x="3483737" y="3162048"/>
            <a:ext cx="2979928" cy="523220"/>
          </a:xfrm>
          <a:prstGeom prst="rect">
            <a:avLst/>
          </a:prstGeom>
          <a:noFill/>
        </p:spPr>
        <p:txBody>
          <a:bodyPr wrap="square" rtlCol="0">
            <a:spAutoFit/>
          </a:bodyPr>
          <a:lstStyle/>
          <a:p>
            <a:r>
              <a:rPr lang="en-US" sz="2800" dirty="0" smtClean="0">
                <a:solidFill>
                  <a:schemeClr val="bg2">
                    <a:lumMod val="25000"/>
                  </a:schemeClr>
                </a:solidFill>
              </a:rPr>
              <a:t>706-853-9469</a:t>
            </a:r>
            <a:endParaRPr lang="en-US" sz="3200" dirty="0">
              <a:solidFill>
                <a:schemeClr val="bg2">
                  <a:lumMod val="25000"/>
                </a:schemeClr>
              </a:solidFill>
              <a:hlinkClick r:id="rId5"/>
            </a:endParaRPr>
          </a:p>
        </p:txBody>
      </p:sp>
      <p:pic>
        <p:nvPicPr>
          <p:cNvPr id="13" name="Picture 12"/>
          <p:cNvPicPr>
            <a:picLocks noChangeAspect="1"/>
          </p:cNvPicPr>
          <p:nvPr/>
        </p:nvPicPr>
        <p:blipFill rotWithShape="1">
          <a:blip r:embed="rId6"/>
          <a:srcRect l="15609" r="16437"/>
          <a:stretch/>
        </p:blipFill>
        <p:spPr>
          <a:xfrm>
            <a:off x="2951848" y="3176336"/>
            <a:ext cx="500030" cy="408788"/>
          </a:xfrm>
          <a:prstGeom prst="rect">
            <a:avLst/>
          </a:prstGeom>
        </p:spPr>
      </p:pic>
      <p:pic>
        <p:nvPicPr>
          <p:cNvPr id="14" name="Picture 13"/>
          <p:cNvPicPr>
            <a:picLocks noChangeAspect="1"/>
          </p:cNvPicPr>
          <p:nvPr/>
        </p:nvPicPr>
        <p:blipFill>
          <a:blip r:embed="rId7">
            <a:duotone>
              <a:schemeClr val="accent3">
                <a:shade val="45000"/>
                <a:satMod val="135000"/>
              </a:schemeClr>
              <a:prstClr val="white"/>
            </a:duotone>
          </a:blip>
          <a:stretch>
            <a:fillRect/>
          </a:stretch>
        </p:blipFill>
        <p:spPr>
          <a:xfrm>
            <a:off x="2842945" y="2551654"/>
            <a:ext cx="717835" cy="717835"/>
          </a:xfrm>
          <a:prstGeom prst="rect">
            <a:avLst/>
          </a:prstGeom>
        </p:spPr>
      </p:pic>
      <p:pic>
        <p:nvPicPr>
          <p:cNvPr id="15" name="Picture 14"/>
          <p:cNvPicPr>
            <a:picLocks noChangeAspect="1"/>
          </p:cNvPicPr>
          <p:nvPr/>
        </p:nvPicPr>
        <p:blipFill>
          <a:blip r:embed="rId8"/>
          <a:stretch>
            <a:fillRect/>
          </a:stretch>
        </p:blipFill>
        <p:spPr>
          <a:xfrm>
            <a:off x="2921973" y="3658723"/>
            <a:ext cx="559781" cy="559781"/>
          </a:xfrm>
          <a:prstGeom prst="rect">
            <a:avLst/>
          </a:prstGeom>
        </p:spPr>
      </p:pic>
      <p:sp>
        <p:nvSpPr>
          <p:cNvPr id="16" name="TextBox 15"/>
          <p:cNvSpPr txBox="1"/>
          <p:nvPr/>
        </p:nvSpPr>
        <p:spPr>
          <a:xfrm>
            <a:off x="3483737" y="3736357"/>
            <a:ext cx="4955587" cy="461665"/>
          </a:xfrm>
          <a:prstGeom prst="rect">
            <a:avLst/>
          </a:prstGeom>
          <a:noFill/>
        </p:spPr>
        <p:txBody>
          <a:bodyPr wrap="none" rtlCol="0">
            <a:spAutoFit/>
          </a:bodyPr>
          <a:lstStyle/>
          <a:p>
            <a:r>
              <a:rPr lang="en-US" sz="2400" smtClean="0">
                <a:hlinkClick r:id="rId5"/>
              </a:rPr>
              <a:t>www.linkedin.com</a:t>
            </a:r>
            <a:r>
              <a:rPr lang="en-US" sz="2400" dirty="0" smtClean="0">
                <a:hlinkClick r:id="rId5"/>
              </a:rPr>
              <a:t>/in/shireen-abedin/</a:t>
            </a:r>
            <a:endParaRPr lang="en-US" sz="2400" dirty="0"/>
          </a:p>
        </p:txBody>
      </p:sp>
      <p:sp>
        <p:nvSpPr>
          <p:cNvPr id="20" name="TextBox 19"/>
          <p:cNvSpPr txBox="1"/>
          <p:nvPr/>
        </p:nvSpPr>
        <p:spPr>
          <a:xfrm>
            <a:off x="3483737" y="2667640"/>
            <a:ext cx="3607719" cy="461665"/>
          </a:xfrm>
          <a:prstGeom prst="rect">
            <a:avLst/>
          </a:prstGeom>
          <a:noFill/>
        </p:spPr>
        <p:txBody>
          <a:bodyPr wrap="none" rtlCol="0">
            <a:spAutoFit/>
          </a:bodyPr>
          <a:lstStyle/>
          <a:p>
            <a:r>
              <a:rPr lang="en-US" sz="2400" dirty="0">
                <a:hlinkClick r:id="rId9"/>
              </a:rPr>
              <a:t>shireen.f.fakhri@gmail.com</a:t>
            </a:r>
            <a:endParaRPr lang="en-US" sz="2400" dirty="0"/>
          </a:p>
        </p:txBody>
      </p:sp>
    </p:spTree>
    <p:extLst>
      <p:ext uri="{BB962C8B-B14F-4D97-AF65-F5344CB8AC3E}">
        <p14:creationId xmlns:p14="http://schemas.microsoft.com/office/powerpoint/2010/main" val="16680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334000" cy="6858000"/>
          </a:xfrm>
        </p:spPr>
        <p:txBody>
          <a:bodyPr/>
          <a:lstStyle/>
          <a:p>
            <a:pPr algn="ctr"/>
            <a:r>
              <a:rPr lang="en-US" dirty="0" smtClean="0"/>
              <a:t>How do you decide where to go on vacation?</a:t>
            </a:r>
            <a:endParaRPr lang="en-US" dirty="0"/>
          </a:p>
        </p:txBody>
      </p:sp>
      <p:pic>
        <p:nvPicPr>
          <p:cNvPr id="9" name="Picture 8"/>
          <p:cNvPicPr>
            <a:picLocks noChangeAspect="1"/>
          </p:cNvPicPr>
          <p:nvPr/>
        </p:nvPicPr>
        <p:blipFill>
          <a:blip r:embed="rId3"/>
          <a:stretch>
            <a:fillRect/>
          </a:stretch>
        </p:blipFill>
        <p:spPr>
          <a:xfrm>
            <a:off x="5334000" y="1"/>
            <a:ext cx="6858000" cy="6858000"/>
          </a:xfrm>
          <a:prstGeom prst="rect">
            <a:avLst/>
          </a:prstGeom>
        </p:spPr>
      </p:pic>
    </p:spTree>
    <p:extLst>
      <p:ext uri="{BB962C8B-B14F-4D97-AF65-F5344CB8AC3E}">
        <p14:creationId xmlns:p14="http://schemas.microsoft.com/office/powerpoint/2010/main" val="1316820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Decision-Maker Personalities</a:t>
            </a:r>
            <a:endParaRPr lang="en-US" dirty="0"/>
          </a:p>
        </p:txBody>
      </p:sp>
      <p:grpSp>
        <p:nvGrpSpPr>
          <p:cNvPr id="10" name="Group 9"/>
          <p:cNvGrpSpPr/>
          <p:nvPr/>
        </p:nvGrpSpPr>
        <p:grpSpPr>
          <a:xfrm>
            <a:off x="651166" y="1560829"/>
            <a:ext cx="6982684" cy="5081513"/>
            <a:chOff x="651166" y="1560829"/>
            <a:chExt cx="6982684" cy="5081513"/>
          </a:xfrm>
        </p:grpSpPr>
        <p:grpSp>
          <p:nvGrpSpPr>
            <p:cNvPr id="21" name="Group 20"/>
            <p:cNvGrpSpPr/>
            <p:nvPr/>
          </p:nvGrpSpPr>
          <p:grpSpPr>
            <a:xfrm>
              <a:off x="651166" y="1560830"/>
              <a:ext cx="2722418" cy="5081512"/>
              <a:chOff x="651166" y="1560830"/>
              <a:chExt cx="2722418" cy="5081512"/>
            </a:xfrm>
          </p:grpSpPr>
          <p:sp>
            <p:nvSpPr>
              <p:cNvPr id="14" name="Rectangle 13"/>
              <p:cNvSpPr/>
              <p:nvPr/>
            </p:nvSpPr>
            <p:spPr>
              <a:xfrm>
                <a:off x="651166" y="1560830"/>
                <a:ext cx="2722418" cy="50815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69375" y="1641876"/>
                <a:ext cx="2362200" cy="707886"/>
              </a:xfrm>
              <a:prstGeom prst="rect">
                <a:avLst/>
              </a:prstGeom>
              <a:noFill/>
            </p:spPr>
            <p:txBody>
              <a:bodyPr wrap="square" rtlCol="0">
                <a:spAutoFit/>
              </a:bodyPr>
              <a:lstStyle/>
              <a:p>
                <a:pPr algn="ctr"/>
                <a:r>
                  <a:rPr lang="en-US" sz="2000" b="1" dirty="0" smtClean="0"/>
                  <a:t>The one with a </a:t>
                </a:r>
                <a:r>
                  <a:rPr lang="en-US" sz="2000" b="1" dirty="0" smtClean="0">
                    <a:solidFill>
                      <a:schemeClr val="accent2"/>
                    </a:solidFill>
                  </a:rPr>
                  <a:t>bucket list</a:t>
                </a:r>
                <a:endParaRPr lang="en-US" sz="2000" b="1" dirty="0">
                  <a:solidFill>
                    <a:schemeClr val="accent2"/>
                  </a:solidFill>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38200" y="2716560"/>
                <a:ext cx="2209802" cy="3172033"/>
              </a:xfrm>
              <a:prstGeom prst="rect">
                <a:avLst/>
              </a:prstGeom>
            </p:spPr>
          </p:pic>
        </p:grpSp>
        <p:grpSp>
          <p:nvGrpSpPr>
            <p:cNvPr id="22" name="Group 21"/>
            <p:cNvGrpSpPr/>
            <p:nvPr/>
          </p:nvGrpSpPr>
          <p:grpSpPr>
            <a:xfrm>
              <a:off x="3574474" y="1560829"/>
              <a:ext cx="4059376" cy="2311463"/>
              <a:chOff x="3574474" y="1560829"/>
              <a:chExt cx="3948544" cy="2311463"/>
            </a:xfrm>
          </p:grpSpPr>
          <p:sp>
            <p:nvSpPr>
              <p:cNvPr id="16" name="Rectangle 15"/>
              <p:cNvSpPr/>
              <p:nvPr/>
            </p:nvSpPr>
            <p:spPr>
              <a:xfrm>
                <a:off x="3574474" y="1560829"/>
                <a:ext cx="3948544" cy="23114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260272" y="1641876"/>
                <a:ext cx="2292929" cy="400110"/>
              </a:xfrm>
              <a:prstGeom prst="rect">
                <a:avLst/>
              </a:prstGeom>
              <a:noFill/>
            </p:spPr>
            <p:txBody>
              <a:bodyPr wrap="square" rtlCol="0">
                <a:spAutoFit/>
              </a:bodyPr>
              <a:lstStyle/>
              <a:p>
                <a:r>
                  <a:rPr lang="en-US" sz="2000" b="1" dirty="0" smtClean="0"/>
                  <a:t>The </a:t>
                </a:r>
                <a:r>
                  <a:rPr lang="en-US" sz="2000" b="1" dirty="0" smtClean="0">
                    <a:solidFill>
                      <a:srgbClr val="0070C0"/>
                    </a:solidFill>
                  </a:rPr>
                  <a:t>predictable</a:t>
                </a:r>
                <a:r>
                  <a:rPr lang="en-US" sz="2000" b="1" dirty="0" smtClean="0"/>
                  <a:t> one</a:t>
                </a:r>
                <a:endParaRPr lang="en-US" sz="2000" b="1" dirty="0"/>
              </a:p>
            </p:txBody>
          </p:sp>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834245" y="2032996"/>
                <a:ext cx="3429001" cy="1714501"/>
              </a:xfrm>
              <a:prstGeom prst="rect">
                <a:avLst/>
              </a:prstGeom>
            </p:spPr>
          </p:pic>
        </p:grpSp>
      </p:grpSp>
      <p:grpSp>
        <p:nvGrpSpPr>
          <p:cNvPr id="12" name="Group 11"/>
          <p:cNvGrpSpPr/>
          <p:nvPr/>
        </p:nvGrpSpPr>
        <p:grpSpPr>
          <a:xfrm>
            <a:off x="3351070" y="1560829"/>
            <a:ext cx="8262500" cy="5081513"/>
            <a:chOff x="3351070" y="1560829"/>
            <a:chExt cx="8262500" cy="5081513"/>
          </a:xfrm>
        </p:grpSpPr>
        <p:grpSp>
          <p:nvGrpSpPr>
            <p:cNvPr id="23" name="Group 22"/>
            <p:cNvGrpSpPr/>
            <p:nvPr/>
          </p:nvGrpSpPr>
          <p:grpSpPr>
            <a:xfrm>
              <a:off x="3351070" y="4069126"/>
              <a:ext cx="4364181" cy="2573216"/>
              <a:chOff x="3351070" y="4069126"/>
              <a:chExt cx="4364181" cy="2573216"/>
            </a:xfrm>
          </p:grpSpPr>
          <p:sp>
            <p:nvSpPr>
              <p:cNvPr id="18" name="Rectangle 17"/>
              <p:cNvSpPr/>
              <p:nvPr/>
            </p:nvSpPr>
            <p:spPr>
              <a:xfrm>
                <a:off x="3560617" y="4069126"/>
                <a:ext cx="4073233" cy="25732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351070" y="4100024"/>
                <a:ext cx="4364181" cy="707886"/>
              </a:xfrm>
              <a:prstGeom prst="rect">
                <a:avLst/>
              </a:prstGeom>
              <a:noFill/>
            </p:spPr>
            <p:txBody>
              <a:bodyPr wrap="square" rtlCol="0">
                <a:spAutoFit/>
              </a:bodyPr>
              <a:lstStyle/>
              <a:p>
                <a:pPr algn="ctr"/>
                <a:r>
                  <a:rPr lang="en-US" sz="2000" b="1" dirty="0" smtClean="0"/>
                  <a:t>The ones with too </a:t>
                </a:r>
                <a:r>
                  <a:rPr lang="en-US" sz="2000" b="1" dirty="0" smtClean="0">
                    <a:solidFill>
                      <a:srgbClr val="FF0000"/>
                    </a:solidFill>
                  </a:rPr>
                  <a:t>many decision makers</a:t>
                </a:r>
                <a:endParaRPr lang="en-US" sz="2000" b="1" dirty="0">
                  <a:solidFill>
                    <a:srgbClr val="FF0000"/>
                  </a:solidFill>
                </a:endParaRPr>
              </a:p>
            </p:txBody>
          </p:sp>
          <p:pic>
            <p:nvPicPr>
              <p:cNvPr id="11" name="Picture 10"/>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Effect>
                          <a14:saturation sat="0"/>
                        </a14:imgEffect>
                      </a14:imgLayer>
                    </a14:imgProps>
                  </a:ext>
                </a:extLst>
              </a:blip>
              <a:stretch>
                <a:fillRect/>
              </a:stretch>
            </p:blipFill>
            <p:spPr>
              <a:xfrm>
                <a:off x="3834245" y="4838808"/>
                <a:ext cx="3429001" cy="1691817"/>
              </a:xfrm>
              <a:prstGeom prst="rect">
                <a:avLst/>
              </a:prstGeom>
            </p:spPr>
          </p:pic>
        </p:grpSp>
        <p:grpSp>
          <p:nvGrpSpPr>
            <p:cNvPr id="24" name="Group 23"/>
            <p:cNvGrpSpPr/>
            <p:nvPr/>
          </p:nvGrpSpPr>
          <p:grpSpPr>
            <a:xfrm>
              <a:off x="7959433" y="1560829"/>
              <a:ext cx="3654137" cy="5081513"/>
              <a:chOff x="7959433" y="1560829"/>
              <a:chExt cx="3654137" cy="5081513"/>
            </a:xfrm>
          </p:grpSpPr>
          <p:sp>
            <p:nvSpPr>
              <p:cNvPr id="19" name="Rectangle 18"/>
              <p:cNvSpPr/>
              <p:nvPr/>
            </p:nvSpPr>
            <p:spPr>
              <a:xfrm>
                <a:off x="7959433" y="1560829"/>
                <a:ext cx="3654137" cy="50815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582890" y="1668100"/>
                <a:ext cx="2320637" cy="400110"/>
              </a:xfrm>
              <a:prstGeom prst="rect">
                <a:avLst/>
              </a:prstGeom>
              <a:noFill/>
            </p:spPr>
            <p:txBody>
              <a:bodyPr wrap="square" rtlCol="0">
                <a:spAutoFit/>
              </a:bodyPr>
              <a:lstStyle/>
              <a:p>
                <a:r>
                  <a:rPr lang="en-US" sz="2000" b="1" dirty="0" smtClean="0"/>
                  <a:t>The </a:t>
                </a:r>
                <a:r>
                  <a:rPr lang="en-US" sz="2000" b="1" dirty="0">
                    <a:solidFill>
                      <a:schemeClr val="accent6"/>
                    </a:solidFill>
                  </a:rPr>
                  <a:t>i</a:t>
                </a:r>
                <a:r>
                  <a:rPr lang="en-US" sz="2000" b="1" dirty="0" smtClean="0">
                    <a:solidFill>
                      <a:schemeClr val="accent6"/>
                    </a:solidFill>
                  </a:rPr>
                  <a:t>ndecisive </a:t>
                </a:r>
                <a:r>
                  <a:rPr lang="en-US" sz="2000" b="1" dirty="0" smtClean="0"/>
                  <a:t>one</a:t>
                </a:r>
                <a:endParaRPr lang="en-US" sz="2000" b="1" dirty="0"/>
              </a:p>
            </p:txBody>
          </p:sp>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8175910" y="2247765"/>
                <a:ext cx="3221182" cy="4079795"/>
              </a:xfrm>
              <a:prstGeom prst="rect">
                <a:avLst/>
              </a:prstGeom>
            </p:spPr>
          </p:pic>
        </p:grpSp>
      </p:grpSp>
    </p:spTree>
    <p:extLst>
      <p:ext uri="{BB962C8B-B14F-4D97-AF65-F5344CB8AC3E}">
        <p14:creationId xmlns:p14="http://schemas.microsoft.com/office/powerpoint/2010/main" val="184233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grpSp>
        <p:nvGrpSpPr>
          <p:cNvPr id="14" name="Group 13"/>
          <p:cNvGrpSpPr/>
          <p:nvPr/>
        </p:nvGrpSpPr>
        <p:grpSpPr>
          <a:xfrm>
            <a:off x="8412977" y="2672701"/>
            <a:ext cx="2661423" cy="1350817"/>
            <a:chOff x="8412977" y="2867892"/>
            <a:chExt cx="2661423" cy="2112809"/>
          </a:xfrm>
          <a:solidFill>
            <a:schemeClr val="bg2">
              <a:lumMod val="90000"/>
            </a:schemeClr>
          </a:solidFill>
        </p:grpSpPr>
        <p:sp>
          <p:nvSpPr>
            <p:cNvPr id="8" name="Rectangle 7"/>
            <p:cNvSpPr/>
            <p:nvPr/>
          </p:nvSpPr>
          <p:spPr>
            <a:xfrm>
              <a:off x="9087938" y="2867892"/>
              <a:ext cx="1986462" cy="211280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Developed City &amp; Activity Recommendations</a:t>
              </a:r>
              <a:endParaRPr lang="en-US" dirty="0">
                <a:solidFill>
                  <a:schemeClr val="tx1"/>
                </a:solidFill>
              </a:endParaRPr>
            </a:p>
          </p:txBody>
        </p:sp>
        <p:sp>
          <p:nvSpPr>
            <p:cNvPr id="11" name="Right Arrow 10"/>
            <p:cNvSpPr/>
            <p:nvPr/>
          </p:nvSpPr>
          <p:spPr>
            <a:xfrm>
              <a:off x="8412977" y="3487627"/>
              <a:ext cx="558800" cy="876555"/>
            </a:xfrm>
            <a:prstGeom prst="rightArrow">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Rectangle 5"/>
          <p:cNvSpPr/>
          <p:nvPr/>
        </p:nvSpPr>
        <p:spPr>
          <a:xfrm>
            <a:off x="838200" y="2672701"/>
            <a:ext cx="1973761" cy="1350817"/>
          </a:xfrm>
          <a:prstGeom prst="rect">
            <a:avLst/>
          </a:prstGeom>
          <a:solidFill>
            <a:srgbClr val="277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Scraped TripAdvisor Activities &amp; Reviews</a:t>
            </a:r>
            <a:endParaRPr lang="en-US" sz="1800" b="1" dirty="0"/>
          </a:p>
        </p:txBody>
      </p:sp>
      <p:grpSp>
        <p:nvGrpSpPr>
          <p:cNvPr id="12" name="Group 11"/>
          <p:cNvGrpSpPr/>
          <p:nvPr/>
        </p:nvGrpSpPr>
        <p:grpSpPr>
          <a:xfrm>
            <a:off x="2993480" y="2672701"/>
            <a:ext cx="2505620" cy="1350817"/>
            <a:chOff x="2993480" y="2867892"/>
            <a:chExt cx="2505620" cy="2112809"/>
          </a:xfrm>
          <a:solidFill>
            <a:schemeClr val="bg2">
              <a:lumMod val="90000"/>
            </a:schemeClr>
          </a:solidFill>
        </p:grpSpPr>
        <p:sp>
          <p:nvSpPr>
            <p:cNvPr id="5" name="Rectangle 4"/>
            <p:cNvSpPr/>
            <p:nvPr/>
          </p:nvSpPr>
          <p:spPr>
            <a:xfrm>
              <a:off x="3733800" y="2867892"/>
              <a:ext cx="1765300" cy="211280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Topic Modeling on Reviews</a:t>
              </a:r>
              <a:endParaRPr lang="en-US" sz="1800" b="1" dirty="0">
                <a:solidFill>
                  <a:schemeClr val="tx1"/>
                </a:solidFill>
              </a:endParaRPr>
            </a:p>
          </p:txBody>
        </p:sp>
        <p:sp>
          <p:nvSpPr>
            <p:cNvPr id="9" name="Right Arrow 8"/>
            <p:cNvSpPr/>
            <p:nvPr/>
          </p:nvSpPr>
          <p:spPr>
            <a:xfrm>
              <a:off x="2993480" y="3487627"/>
              <a:ext cx="558800" cy="876555"/>
            </a:xfrm>
            <a:prstGeom prst="rightArrow">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5680619" y="2672701"/>
            <a:ext cx="2485481" cy="1350817"/>
            <a:chOff x="5680619" y="2867892"/>
            <a:chExt cx="2485481" cy="2112809"/>
          </a:xfrm>
          <a:solidFill>
            <a:schemeClr val="bg2">
              <a:lumMod val="90000"/>
            </a:schemeClr>
          </a:solidFill>
        </p:grpSpPr>
        <p:sp>
          <p:nvSpPr>
            <p:cNvPr id="4" name="Rectangle 3"/>
            <p:cNvSpPr/>
            <p:nvPr/>
          </p:nvSpPr>
          <p:spPr>
            <a:xfrm>
              <a:off x="6420939" y="2867892"/>
              <a:ext cx="1745161" cy="211280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Calculated Cosine Similarity</a:t>
              </a:r>
              <a:endParaRPr lang="en-US" sz="1800" b="1" dirty="0">
                <a:solidFill>
                  <a:schemeClr val="tx1"/>
                </a:solidFill>
              </a:endParaRPr>
            </a:p>
          </p:txBody>
        </p:sp>
        <p:sp>
          <p:nvSpPr>
            <p:cNvPr id="10" name="Right Arrow 9"/>
            <p:cNvSpPr/>
            <p:nvPr/>
          </p:nvSpPr>
          <p:spPr>
            <a:xfrm>
              <a:off x="5680619" y="3487627"/>
              <a:ext cx="558800" cy="876555"/>
            </a:xfrm>
            <a:prstGeom prst="rightArrow">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243391" y="4870074"/>
            <a:ext cx="1778598" cy="1833045"/>
          </a:xfrm>
          <a:prstGeom prst="rect">
            <a:avLst/>
          </a:prstGeom>
        </p:spPr>
      </p:pic>
      <p:sp>
        <p:nvSpPr>
          <p:cNvPr id="16" name="Rectangle 15"/>
          <p:cNvSpPr/>
          <p:nvPr/>
        </p:nvSpPr>
        <p:spPr>
          <a:xfrm>
            <a:off x="0" y="4847373"/>
            <a:ext cx="2286000" cy="1988820"/>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4226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303" y="1299667"/>
            <a:ext cx="4437970" cy="3130314"/>
          </a:xfrm>
          <a:prstGeom prst="rect">
            <a:avLst/>
          </a:prstGeom>
          <a:ln>
            <a:solidFill>
              <a:schemeClr val="bg2">
                <a:lumMod val="50000"/>
              </a:schemeClr>
            </a:solidFill>
          </a:ln>
        </p:spPr>
      </p:pic>
      <p:sp>
        <p:nvSpPr>
          <p:cNvPr id="2" name="Title 1"/>
          <p:cNvSpPr>
            <a:spLocks noGrp="1"/>
          </p:cNvSpPr>
          <p:nvPr>
            <p:ph type="title"/>
          </p:nvPr>
        </p:nvSpPr>
        <p:spPr/>
        <p:txBody>
          <a:bodyPr/>
          <a:lstStyle/>
          <a:p>
            <a:r>
              <a:rPr lang="en-US" dirty="0" smtClean="0"/>
              <a:t>Data Acquisition</a:t>
            </a:r>
            <a:endParaRPr lang="en-US" dirty="0"/>
          </a:p>
        </p:txBody>
      </p:sp>
      <p:sp>
        <p:nvSpPr>
          <p:cNvPr id="26" name="TextBox 25"/>
          <p:cNvSpPr txBox="1"/>
          <p:nvPr/>
        </p:nvSpPr>
        <p:spPr>
          <a:xfrm>
            <a:off x="760786" y="2130087"/>
            <a:ext cx="4319213" cy="2308324"/>
          </a:xfrm>
          <a:prstGeom prst="rect">
            <a:avLst/>
          </a:prstGeom>
          <a:noFill/>
        </p:spPr>
        <p:txBody>
          <a:bodyPr wrap="square" rtlCol="0">
            <a:spAutoFit/>
          </a:bodyPr>
          <a:lstStyle/>
          <a:p>
            <a:r>
              <a:rPr lang="en-US" sz="3600" dirty="0" smtClean="0"/>
              <a:t>Scraped </a:t>
            </a:r>
            <a:r>
              <a:rPr lang="en-US" sz="3600" dirty="0" smtClean="0">
                <a:solidFill>
                  <a:schemeClr val="accent6"/>
                </a:solidFill>
              </a:rPr>
              <a:t>400K </a:t>
            </a:r>
            <a:r>
              <a:rPr lang="en-US" sz="3600" dirty="0">
                <a:solidFill>
                  <a:schemeClr val="accent6"/>
                </a:solidFill>
              </a:rPr>
              <a:t>r</a:t>
            </a:r>
            <a:r>
              <a:rPr lang="en-US" sz="3600" dirty="0" smtClean="0">
                <a:solidFill>
                  <a:schemeClr val="accent6"/>
                </a:solidFill>
              </a:rPr>
              <a:t>eviews </a:t>
            </a:r>
            <a:r>
              <a:rPr lang="en-US" sz="3600" dirty="0" smtClean="0"/>
              <a:t>for 6.5K+ activities in approximately 20 cities</a:t>
            </a:r>
            <a:endParaRPr lang="en-US" sz="36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4623" y="3284250"/>
            <a:ext cx="4421431" cy="3202605"/>
          </a:xfrm>
          <a:prstGeom prst="rect">
            <a:avLst/>
          </a:prstGeom>
          <a:ln>
            <a:solidFill>
              <a:schemeClr val="bg2">
                <a:lumMod val="50000"/>
              </a:schemeClr>
            </a:solid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243391" y="4870074"/>
            <a:ext cx="1778598" cy="1833045"/>
          </a:xfrm>
          <a:prstGeom prst="rect">
            <a:avLst/>
          </a:prstGeom>
        </p:spPr>
      </p:pic>
      <p:sp>
        <p:nvSpPr>
          <p:cNvPr id="8" name="Rectangle 7"/>
          <p:cNvSpPr/>
          <p:nvPr/>
        </p:nvSpPr>
        <p:spPr>
          <a:xfrm>
            <a:off x="0" y="4847373"/>
            <a:ext cx="2286000" cy="1988820"/>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978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t>
            </a:r>
            <a:r>
              <a:rPr lang="mr-IN" dirty="0" smtClean="0"/>
              <a:t>–</a:t>
            </a:r>
            <a:r>
              <a:rPr lang="en-US" dirty="0" smtClean="0"/>
              <a:t> Topic Modeling</a:t>
            </a:r>
            <a:endParaRPr lang="en-US" dirty="0"/>
          </a:p>
        </p:txBody>
      </p:sp>
      <p:grpSp>
        <p:nvGrpSpPr>
          <p:cNvPr id="14" name="Group 13"/>
          <p:cNvGrpSpPr/>
          <p:nvPr/>
        </p:nvGrpSpPr>
        <p:grpSpPr>
          <a:xfrm>
            <a:off x="8412977" y="2672701"/>
            <a:ext cx="2661423" cy="1350817"/>
            <a:chOff x="8412977" y="2867892"/>
            <a:chExt cx="2661423" cy="2112809"/>
          </a:xfrm>
        </p:grpSpPr>
        <p:sp>
          <p:nvSpPr>
            <p:cNvPr id="8" name="Rectangle 7"/>
            <p:cNvSpPr/>
            <p:nvPr/>
          </p:nvSpPr>
          <p:spPr>
            <a:xfrm>
              <a:off x="9087938" y="2867892"/>
              <a:ext cx="1986462" cy="211280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Developed City &amp; Activity Recommendations</a:t>
              </a:r>
              <a:endParaRPr lang="en-US" dirty="0">
                <a:solidFill>
                  <a:schemeClr val="tx1"/>
                </a:solidFill>
              </a:endParaRPr>
            </a:p>
          </p:txBody>
        </p:sp>
        <p:sp>
          <p:nvSpPr>
            <p:cNvPr id="11" name="Right Arrow 10"/>
            <p:cNvSpPr/>
            <p:nvPr/>
          </p:nvSpPr>
          <p:spPr>
            <a:xfrm>
              <a:off x="8412977" y="3487627"/>
              <a:ext cx="558800" cy="876555"/>
            </a:xfrm>
            <a:prstGeom prst="rightArrow">
              <a:avLst/>
            </a:prstGeom>
            <a:solidFill>
              <a:schemeClr val="accent3">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838200" y="2672701"/>
            <a:ext cx="1973761" cy="135081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Scraped TripAdvisor Activities &amp; Reviews</a:t>
            </a:r>
            <a:endParaRPr lang="en-US" sz="1800" dirty="0">
              <a:solidFill>
                <a:schemeClr val="tx1"/>
              </a:solidFill>
            </a:endParaRPr>
          </a:p>
        </p:txBody>
      </p:sp>
      <p:grpSp>
        <p:nvGrpSpPr>
          <p:cNvPr id="24" name="Group 23"/>
          <p:cNvGrpSpPr/>
          <p:nvPr/>
        </p:nvGrpSpPr>
        <p:grpSpPr>
          <a:xfrm>
            <a:off x="2993480" y="2672701"/>
            <a:ext cx="2505620" cy="1998467"/>
            <a:chOff x="2993480" y="2672701"/>
            <a:chExt cx="2505620" cy="1998467"/>
          </a:xfrm>
        </p:grpSpPr>
        <p:grpSp>
          <p:nvGrpSpPr>
            <p:cNvPr id="12" name="Group 11"/>
            <p:cNvGrpSpPr/>
            <p:nvPr/>
          </p:nvGrpSpPr>
          <p:grpSpPr>
            <a:xfrm>
              <a:off x="2993480" y="2672701"/>
              <a:ext cx="2505620" cy="1350817"/>
              <a:chOff x="2993480" y="2867892"/>
              <a:chExt cx="2505620" cy="2112809"/>
            </a:xfrm>
          </p:grpSpPr>
          <p:sp>
            <p:nvSpPr>
              <p:cNvPr id="5" name="Rectangle 4"/>
              <p:cNvSpPr/>
              <p:nvPr/>
            </p:nvSpPr>
            <p:spPr>
              <a:xfrm>
                <a:off x="3733800" y="2867892"/>
                <a:ext cx="1765300" cy="2112809"/>
              </a:xfrm>
              <a:prstGeom prst="rect">
                <a:avLst/>
              </a:prstGeom>
              <a:solidFill>
                <a:srgbClr val="1EAB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solidFill>
                  </a:rPr>
                  <a:t>Topic Modeling on Reviews</a:t>
                </a:r>
                <a:endParaRPr lang="en-US" sz="1800" b="1" dirty="0">
                  <a:solidFill>
                    <a:schemeClr val="bg1"/>
                  </a:solidFill>
                </a:endParaRPr>
              </a:p>
            </p:txBody>
          </p:sp>
          <p:sp>
            <p:nvSpPr>
              <p:cNvPr id="9" name="Right Arrow 8"/>
              <p:cNvSpPr/>
              <p:nvPr/>
            </p:nvSpPr>
            <p:spPr>
              <a:xfrm>
                <a:off x="2993480" y="3487627"/>
                <a:ext cx="558800" cy="876555"/>
              </a:xfrm>
              <a:prstGeom prst="rightArrow">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3733800" y="4301836"/>
              <a:ext cx="1765300" cy="369332"/>
            </a:xfrm>
            <a:prstGeom prst="rect">
              <a:avLst/>
            </a:prstGeom>
            <a:noFill/>
          </p:spPr>
          <p:txBody>
            <a:bodyPr wrap="square" rtlCol="0">
              <a:spAutoFit/>
            </a:bodyPr>
            <a:lstStyle/>
            <a:p>
              <a:endParaRPr lang="en-US" dirty="0"/>
            </a:p>
          </p:txBody>
        </p:sp>
      </p:grpSp>
      <p:grpSp>
        <p:nvGrpSpPr>
          <p:cNvPr id="25" name="Group 24"/>
          <p:cNvGrpSpPr/>
          <p:nvPr/>
        </p:nvGrpSpPr>
        <p:grpSpPr>
          <a:xfrm>
            <a:off x="5680619" y="2672701"/>
            <a:ext cx="2608919" cy="1977685"/>
            <a:chOff x="5680619" y="2672701"/>
            <a:chExt cx="2608919" cy="1977685"/>
          </a:xfrm>
        </p:grpSpPr>
        <p:grpSp>
          <p:nvGrpSpPr>
            <p:cNvPr id="13" name="Group 12"/>
            <p:cNvGrpSpPr/>
            <p:nvPr/>
          </p:nvGrpSpPr>
          <p:grpSpPr>
            <a:xfrm>
              <a:off x="5680619" y="2672701"/>
              <a:ext cx="2485481" cy="1350817"/>
              <a:chOff x="5680619" y="2867892"/>
              <a:chExt cx="2485481" cy="2112809"/>
            </a:xfrm>
          </p:grpSpPr>
          <p:sp>
            <p:nvSpPr>
              <p:cNvPr id="4" name="Rectangle 3"/>
              <p:cNvSpPr/>
              <p:nvPr/>
            </p:nvSpPr>
            <p:spPr>
              <a:xfrm>
                <a:off x="6420939" y="2867892"/>
                <a:ext cx="1745161" cy="211280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Calculated Cosine Similarity</a:t>
                </a:r>
                <a:endParaRPr lang="en-US" sz="1800" dirty="0">
                  <a:solidFill>
                    <a:schemeClr val="tx1"/>
                  </a:solidFill>
                </a:endParaRPr>
              </a:p>
            </p:txBody>
          </p:sp>
          <p:sp>
            <p:nvSpPr>
              <p:cNvPr id="10" name="Right Arrow 9"/>
              <p:cNvSpPr/>
              <p:nvPr/>
            </p:nvSpPr>
            <p:spPr>
              <a:xfrm>
                <a:off x="5680619" y="3487627"/>
                <a:ext cx="558800" cy="876555"/>
              </a:xfrm>
              <a:prstGeom prst="rightArrow">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6297500" y="4281054"/>
              <a:ext cx="1992038" cy="369332"/>
            </a:xfrm>
            <a:prstGeom prst="rect">
              <a:avLst/>
            </a:prstGeom>
            <a:noFill/>
          </p:spPr>
          <p:txBody>
            <a:bodyPr wrap="square" rtlCol="0">
              <a:spAutoFit/>
            </a:bodyPr>
            <a:lstStyle/>
            <a:p>
              <a:pPr marL="285750" indent="-285750">
                <a:buFont typeface="Arial" charset="0"/>
                <a:buChar char="•"/>
              </a:pPr>
              <a:endParaRPr lang="en-US" dirty="0"/>
            </a:p>
          </p:txBody>
        </p:sp>
      </p:gr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243391" y="4870074"/>
            <a:ext cx="1778598" cy="1833045"/>
          </a:xfrm>
          <a:prstGeom prst="rect">
            <a:avLst/>
          </a:prstGeom>
        </p:spPr>
      </p:pic>
      <p:sp>
        <p:nvSpPr>
          <p:cNvPr id="21" name="Rectangle 20"/>
          <p:cNvSpPr/>
          <p:nvPr/>
        </p:nvSpPr>
        <p:spPr>
          <a:xfrm>
            <a:off x="0" y="4847373"/>
            <a:ext cx="2286000" cy="1988820"/>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263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243391" y="4870074"/>
            <a:ext cx="1778598" cy="1833045"/>
          </a:xfrm>
          <a:prstGeom prst="rect">
            <a:avLst/>
          </a:prstGeom>
        </p:spPr>
      </p:pic>
      <p:sp>
        <p:nvSpPr>
          <p:cNvPr id="2" name="Title 1"/>
          <p:cNvSpPr>
            <a:spLocks noGrp="1"/>
          </p:cNvSpPr>
          <p:nvPr>
            <p:ph type="title"/>
          </p:nvPr>
        </p:nvSpPr>
        <p:spPr/>
        <p:txBody>
          <a:bodyPr/>
          <a:lstStyle/>
          <a:p>
            <a:r>
              <a:rPr lang="en-US" dirty="0" smtClean="0"/>
              <a:t>Topic Modeling</a:t>
            </a:r>
            <a:endParaRPr lang="en-US" dirty="0"/>
          </a:p>
        </p:txBody>
      </p:sp>
      <p:sp>
        <p:nvSpPr>
          <p:cNvPr id="3" name="TextBox 2"/>
          <p:cNvSpPr txBox="1"/>
          <p:nvPr/>
        </p:nvSpPr>
        <p:spPr>
          <a:xfrm>
            <a:off x="838200" y="1690688"/>
            <a:ext cx="5982326" cy="1815882"/>
          </a:xfrm>
          <a:prstGeom prst="rect">
            <a:avLst/>
          </a:prstGeom>
          <a:noFill/>
        </p:spPr>
        <p:txBody>
          <a:bodyPr wrap="square" rtlCol="0">
            <a:spAutoFit/>
          </a:bodyPr>
          <a:lstStyle/>
          <a:p>
            <a:pPr marL="285750" indent="-285750">
              <a:buFont typeface="Arial" charset="0"/>
              <a:buChar char="•"/>
            </a:pPr>
            <a:r>
              <a:rPr lang="en-US" sz="2800" dirty="0" smtClean="0"/>
              <a:t>LDA topic modeling for </a:t>
            </a:r>
            <a:r>
              <a:rPr lang="en-US" sz="2800" dirty="0"/>
              <a:t>purposes of dimensionality </a:t>
            </a:r>
            <a:r>
              <a:rPr lang="en-US" sz="2800" dirty="0" smtClean="0"/>
              <a:t>reduction </a:t>
            </a:r>
          </a:p>
          <a:p>
            <a:pPr marL="285750" indent="-285750">
              <a:buFont typeface="Arial" charset="0"/>
              <a:buChar char="•"/>
            </a:pPr>
            <a:r>
              <a:rPr lang="en-US" sz="2800" dirty="0" smtClean="0"/>
              <a:t>Utilized </a:t>
            </a:r>
            <a:r>
              <a:rPr lang="en-US" sz="2800" dirty="0"/>
              <a:t>topic distribution as representative vectors </a:t>
            </a:r>
            <a:r>
              <a:rPr lang="en-US" sz="2800" dirty="0" smtClean="0"/>
              <a:t>of each activity</a:t>
            </a:r>
          </a:p>
        </p:txBody>
      </p:sp>
      <p:graphicFrame>
        <p:nvGraphicFramePr>
          <p:cNvPr id="17" name="Table 16"/>
          <p:cNvGraphicFramePr>
            <a:graphicFrameLocks noGrp="1"/>
          </p:cNvGraphicFramePr>
          <p:nvPr>
            <p:extLst>
              <p:ext uri="{D42A27DB-BD31-4B8C-83A1-F6EECF244321}">
                <p14:modId xmlns:p14="http://schemas.microsoft.com/office/powerpoint/2010/main" val="1375298594"/>
              </p:ext>
            </p:extLst>
          </p:nvPr>
        </p:nvGraphicFramePr>
        <p:xfrm>
          <a:off x="5236565" y="3704373"/>
          <a:ext cx="6117235" cy="2286000"/>
        </p:xfrm>
        <a:graphic>
          <a:graphicData uri="http://schemas.openxmlformats.org/drawingml/2006/table">
            <a:tbl>
              <a:tblPr firstRow="1" bandRow="1">
                <a:tableStyleId>{5C22544A-7EE6-4342-B048-85BDC9FD1C3A}</a:tableStyleId>
              </a:tblPr>
              <a:tblGrid>
                <a:gridCol w="1529310"/>
                <a:gridCol w="917584"/>
                <a:gridCol w="1223447"/>
                <a:gridCol w="1223447"/>
                <a:gridCol w="1223447"/>
              </a:tblGrid>
              <a:tr h="0">
                <a:tc>
                  <a:txBody>
                    <a:bodyPr/>
                    <a:lstStyle/>
                    <a:p>
                      <a:r>
                        <a:rPr lang="en-US" sz="1600" dirty="0" smtClean="0"/>
                        <a:t>Art Institute</a:t>
                      </a:r>
                      <a:r>
                        <a:rPr lang="en-US" sz="1600" baseline="0" dirty="0" smtClean="0"/>
                        <a:t> of Chicago</a:t>
                      </a:r>
                      <a:endParaRPr lang="en-US" sz="1600" dirty="0"/>
                    </a:p>
                  </a:txBody>
                  <a:tcPr anchor="ctr">
                    <a:solidFill>
                      <a:srgbClr val="002060"/>
                    </a:solidFill>
                  </a:tcPr>
                </a:tc>
                <a:tc>
                  <a:txBody>
                    <a:bodyPr/>
                    <a:lstStyle/>
                    <a:p>
                      <a:r>
                        <a:rPr lang="en-US" sz="1600" dirty="0" smtClean="0"/>
                        <a:t>Topic</a:t>
                      </a:r>
                      <a:r>
                        <a:rPr lang="en-US" sz="1600" baseline="0" dirty="0" smtClean="0"/>
                        <a:t> 1</a:t>
                      </a:r>
                      <a:endParaRPr lang="en-US" sz="1600" dirty="0"/>
                    </a:p>
                  </a:txBody>
                  <a:tcPr anchor="ctr">
                    <a:solidFill>
                      <a:srgbClr val="002060"/>
                    </a:solidFill>
                  </a:tcPr>
                </a:tc>
                <a:tc>
                  <a:txBody>
                    <a:bodyPr/>
                    <a:lstStyle/>
                    <a:p>
                      <a:r>
                        <a:rPr lang="en-US" sz="1600" dirty="0" smtClean="0"/>
                        <a:t>Topic 2</a:t>
                      </a:r>
                      <a:endParaRPr lang="en-US" sz="1600" dirty="0"/>
                    </a:p>
                  </a:txBody>
                  <a:tcPr anchor="ctr">
                    <a:solidFill>
                      <a:srgbClr val="002060"/>
                    </a:solidFill>
                  </a:tcPr>
                </a:tc>
                <a:tc>
                  <a:txBody>
                    <a:bodyPr/>
                    <a:lstStyle/>
                    <a:p>
                      <a:r>
                        <a:rPr lang="mr-IN" sz="1600" dirty="0" smtClean="0"/>
                        <a:t>…</a:t>
                      </a:r>
                      <a:endParaRPr lang="en-US" sz="1600" dirty="0"/>
                    </a:p>
                  </a:txBody>
                  <a:tcPr anchor="ctr">
                    <a:solidFill>
                      <a:srgbClr val="002060"/>
                    </a:solidFill>
                  </a:tcPr>
                </a:tc>
                <a:tc>
                  <a:txBody>
                    <a:bodyPr/>
                    <a:lstStyle/>
                    <a:p>
                      <a:r>
                        <a:rPr lang="en-US" sz="1600" dirty="0" smtClean="0"/>
                        <a:t>Topic 50</a:t>
                      </a:r>
                      <a:endParaRPr lang="en-US" sz="1600" dirty="0"/>
                    </a:p>
                  </a:txBody>
                  <a:tcPr anchor="ctr">
                    <a:solidFill>
                      <a:srgbClr val="002060"/>
                    </a:solidFill>
                  </a:tcPr>
                </a:tc>
              </a:tr>
              <a:tr h="285076">
                <a:tc>
                  <a:txBody>
                    <a:bodyPr/>
                    <a:lstStyle/>
                    <a:p>
                      <a:r>
                        <a:rPr lang="en-US" sz="1600" dirty="0" smtClean="0"/>
                        <a:t>Review 1</a:t>
                      </a:r>
                      <a:endParaRPr lang="en-US" sz="1600" dirty="0"/>
                    </a:p>
                  </a:txBody>
                  <a:tcPr/>
                </a:tc>
                <a:tc>
                  <a:txBody>
                    <a:bodyPr/>
                    <a:lstStyle/>
                    <a:p>
                      <a:r>
                        <a:rPr lang="en-US" sz="1600" dirty="0" smtClean="0"/>
                        <a:t>0.025</a:t>
                      </a:r>
                      <a:endParaRPr lang="en-US" sz="1600" dirty="0"/>
                    </a:p>
                  </a:txBody>
                  <a:tcPr/>
                </a:tc>
                <a:tc>
                  <a:txBody>
                    <a:bodyPr/>
                    <a:lstStyle/>
                    <a:p>
                      <a:r>
                        <a:rPr lang="en-US" sz="1600" dirty="0" smtClean="0"/>
                        <a:t>0.003</a:t>
                      </a:r>
                      <a:endParaRPr lang="en-US" sz="1600" dirty="0"/>
                    </a:p>
                  </a:txBody>
                  <a:tcPr/>
                </a:tc>
                <a:tc>
                  <a:txBody>
                    <a:bodyPr/>
                    <a:lstStyle/>
                    <a:p>
                      <a:r>
                        <a:rPr lang="mr-IN" sz="1600" dirty="0" smtClean="0"/>
                        <a:t>…</a:t>
                      </a:r>
                      <a:endParaRPr lang="en-US" sz="1600" dirty="0"/>
                    </a:p>
                  </a:txBody>
                  <a:tcPr/>
                </a:tc>
                <a:tc>
                  <a:txBody>
                    <a:bodyPr/>
                    <a:lstStyle/>
                    <a:p>
                      <a:r>
                        <a:rPr lang="en-US" sz="1600" dirty="0" smtClean="0"/>
                        <a:t>0.001</a:t>
                      </a:r>
                      <a:endParaRPr lang="en-US" sz="1600" dirty="0"/>
                    </a:p>
                  </a:txBody>
                  <a:tcPr/>
                </a:tc>
              </a:tr>
              <a:tr h="285076">
                <a:tc>
                  <a:txBody>
                    <a:bodyPr/>
                    <a:lstStyle/>
                    <a:p>
                      <a:r>
                        <a:rPr lang="en-US" sz="1600" dirty="0" smtClean="0"/>
                        <a:t>Review</a:t>
                      </a:r>
                      <a:r>
                        <a:rPr lang="en-US" sz="1600" baseline="0" dirty="0" smtClean="0"/>
                        <a:t> 2</a:t>
                      </a:r>
                      <a:endParaRPr lang="en-US" sz="1600" dirty="0"/>
                    </a:p>
                  </a:txBody>
                  <a:tcPr/>
                </a:tc>
                <a:tc>
                  <a:txBody>
                    <a:bodyPr/>
                    <a:lstStyle/>
                    <a:p>
                      <a:r>
                        <a:rPr lang="en-US" sz="1600" dirty="0" smtClean="0"/>
                        <a:t>0.005</a:t>
                      </a:r>
                      <a:endParaRPr lang="en-US" sz="1600" dirty="0"/>
                    </a:p>
                  </a:txBody>
                  <a:tcPr/>
                </a:tc>
                <a:tc>
                  <a:txBody>
                    <a:bodyPr/>
                    <a:lstStyle/>
                    <a:p>
                      <a:r>
                        <a:rPr lang="en-US" sz="1600" dirty="0" smtClean="0"/>
                        <a:t>0.040</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600" dirty="0" smtClean="0"/>
                        <a:t>…</a:t>
                      </a:r>
                      <a:endParaRPr lang="en-US" sz="1600" dirty="0" smtClean="0"/>
                    </a:p>
                  </a:txBody>
                  <a:tcPr/>
                </a:tc>
                <a:tc>
                  <a:txBody>
                    <a:bodyPr/>
                    <a:lstStyle/>
                    <a:p>
                      <a:r>
                        <a:rPr lang="en-US" sz="1600" dirty="0" smtClean="0"/>
                        <a:t>0.024</a:t>
                      </a:r>
                      <a:endParaRPr lang="en-US" sz="1600" dirty="0"/>
                    </a:p>
                  </a:txBody>
                  <a:tcPr/>
                </a:tc>
              </a:tr>
              <a:tr h="285076">
                <a:tc>
                  <a:txBody>
                    <a:bodyPr/>
                    <a:lstStyle/>
                    <a:p>
                      <a:r>
                        <a:rPr lang="en-US" sz="1600" dirty="0" smtClean="0"/>
                        <a:t>Review 3</a:t>
                      </a:r>
                      <a:endParaRPr lang="en-US" sz="1600" dirty="0"/>
                    </a:p>
                  </a:txBody>
                  <a:tcPr/>
                </a:tc>
                <a:tc>
                  <a:txBody>
                    <a:bodyPr/>
                    <a:lstStyle/>
                    <a:p>
                      <a:r>
                        <a:rPr lang="en-US" sz="1600" dirty="0" smtClean="0"/>
                        <a:t>0.017</a:t>
                      </a:r>
                      <a:endParaRPr lang="en-US" sz="1600" dirty="0"/>
                    </a:p>
                  </a:txBody>
                  <a:tcPr/>
                </a:tc>
                <a:tc>
                  <a:txBody>
                    <a:bodyPr/>
                    <a:lstStyle/>
                    <a:p>
                      <a:r>
                        <a:rPr lang="en-US" sz="1600" dirty="0" smtClean="0"/>
                        <a:t>0.010</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600" dirty="0" smtClean="0"/>
                        <a:t>…</a:t>
                      </a:r>
                      <a:endParaRPr lang="en-US" sz="1600" dirty="0" smtClean="0"/>
                    </a:p>
                  </a:txBody>
                  <a:tcPr/>
                </a:tc>
                <a:tc>
                  <a:txBody>
                    <a:bodyPr/>
                    <a:lstStyle/>
                    <a:p>
                      <a:r>
                        <a:rPr lang="en-US" sz="1600" dirty="0" smtClean="0"/>
                        <a:t>0.034</a:t>
                      </a:r>
                      <a:endParaRPr lang="en-US" sz="1600" dirty="0"/>
                    </a:p>
                  </a:txBody>
                  <a:tcPr/>
                </a:tc>
              </a:tr>
              <a:tr h="285076">
                <a:tc>
                  <a:txBody>
                    <a:bodyPr/>
                    <a:lstStyle/>
                    <a:p>
                      <a:r>
                        <a:rPr lang="mr-IN" sz="1600" dirty="0" smtClean="0"/>
                        <a:t>…</a:t>
                      </a:r>
                      <a:endParaRPr lang="en-US" sz="1600" dirty="0"/>
                    </a:p>
                  </a:txBody>
                  <a:tcPr/>
                </a:tc>
                <a:tc>
                  <a:txBody>
                    <a:bodyPr/>
                    <a:lstStyle/>
                    <a:p>
                      <a:r>
                        <a:rPr lang="mr-IN" sz="1600" dirty="0" smtClean="0"/>
                        <a:t>…</a:t>
                      </a:r>
                      <a:endParaRPr lang="en-US" sz="1600" dirty="0"/>
                    </a:p>
                  </a:txBody>
                  <a:tcPr/>
                </a:tc>
                <a:tc>
                  <a:txBody>
                    <a:bodyPr/>
                    <a:lstStyle/>
                    <a:p>
                      <a:r>
                        <a:rPr lang="mr-IN" sz="1600" dirty="0" smtClean="0"/>
                        <a:t>…</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600" dirty="0" smtClean="0"/>
                        <a:t>…</a:t>
                      </a:r>
                      <a:endParaRPr lang="en-US" sz="1600" dirty="0" smtClean="0"/>
                    </a:p>
                  </a:txBody>
                  <a:tcPr/>
                </a:tc>
                <a:tc>
                  <a:txBody>
                    <a:bodyPr/>
                    <a:lstStyle/>
                    <a:p>
                      <a:r>
                        <a:rPr lang="mr-IN" sz="1600" dirty="0" smtClean="0"/>
                        <a:t>…</a:t>
                      </a:r>
                      <a:endParaRPr lang="en-US" sz="1600" dirty="0"/>
                    </a:p>
                  </a:txBody>
                  <a:tcPr/>
                </a:tc>
              </a:tr>
              <a:tr h="285076">
                <a:tc>
                  <a:txBody>
                    <a:bodyPr/>
                    <a:lstStyle/>
                    <a:p>
                      <a:r>
                        <a:rPr lang="en-US" sz="1600" b="1" dirty="0" smtClean="0"/>
                        <a:t>Average</a:t>
                      </a:r>
                      <a:endParaRPr lang="en-US" sz="1600" b="1" dirty="0"/>
                    </a:p>
                  </a:txBody>
                  <a:tcPr>
                    <a:solidFill>
                      <a:schemeClr val="accent1">
                        <a:lumMod val="60000"/>
                        <a:lumOff val="40000"/>
                      </a:schemeClr>
                    </a:solidFill>
                  </a:tcPr>
                </a:tc>
                <a:tc>
                  <a:txBody>
                    <a:bodyPr/>
                    <a:lstStyle/>
                    <a:p>
                      <a:r>
                        <a:rPr lang="nb-NO" b="1" smtClean="0"/>
                        <a:t>0.020</a:t>
                      </a:r>
                      <a:endParaRPr lang="en-US" sz="1600" b="1" dirty="0"/>
                    </a:p>
                  </a:txBody>
                  <a:tcPr>
                    <a:solidFill>
                      <a:schemeClr val="accent1">
                        <a:lumMod val="60000"/>
                        <a:lumOff val="40000"/>
                      </a:schemeClr>
                    </a:solidFill>
                  </a:tcPr>
                </a:tc>
                <a:tc>
                  <a:txBody>
                    <a:bodyPr/>
                    <a:lstStyle/>
                    <a:p>
                      <a:r>
                        <a:rPr lang="nb-NO" b="1" dirty="0" smtClean="0"/>
                        <a:t>0.015</a:t>
                      </a:r>
                      <a:endParaRPr lang="en-US" sz="1600" b="1" dirty="0"/>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600" b="1" dirty="0" smtClean="0"/>
                        <a:t>…</a:t>
                      </a:r>
                      <a:endParaRPr lang="en-US" sz="1600" b="1" dirty="0" smtClean="0"/>
                    </a:p>
                  </a:txBody>
                  <a:tcPr>
                    <a:solidFill>
                      <a:schemeClr val="accent1">
                        <a:lumMod val="60000"/>
                        <a:lumOff val="40000"/>
                      </a:schemeClr>
                    </a:solidFill>
                  </a:tcPr>
                </a:tc>
                <a:tc>
                  <a:txBody>
                    <a:bodyPr/>
                    <a:lstStyle/>
                    <a:p>
                      <a:r>
                        <a:rPr lang="is-IS" sz="1600" b="1" dirty="0" smtClean="0"/>
                        <a:t>0.009</a:t>
                      </a:r>
                      <a:endParaRPr lang="en-US" sz="1600" b="1" dirty="0"/>
                    </a:p>
                  </a:txBody>
                  <a:tcPr>
                    <a:solidFill>
                      <a:schemeClr val="accent1">
                        <a:lumMod val="60000"/>
                        <a:lumOff val="40000"/>
                      </a:schemeClr>
                    </a:solidFill>
                  </a:tcPr>
                </a:tc>
              </a:tr>
            </a:tbl>
          </a:graphicData>
        </a:graphic>
      </p:graphicFrame>
      <p:sp>
        <p:nvSpPr>
          <p:cNvPr id="5" name="Rectangle 4"/>
          <p:cNvSpPr/>
          <p:nvPr/>
        </p:nvSpPr>
        <p:spPr>
          <a:xfrm>
            <a:off x="0" y="4847373"/>
            <a:ext cx="2286000" cy="1988820"/>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049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t>
            </a:r>
            <a:r>
              <a:rPr lang="mr-IN" dirty="0" smtClean="0"/>
              <a:t>–</a:t>
            </a:r>
            <a:r>
              <a:rPr lang="en-US" dirty="0" smtClean="0"/>
              <a:t> Cosine Similarity</a:t>
            </a:r>
            <a:endParaRPr lang="en-US" dirty="0"/>
          </a:p>
        </p:txBody>
      </p:sp>
      <p:grpSp>
        <p:nvGrpSpPr>
          <p:cNvPr id="14" name="Group 13"/>
          <p:cNvGrpSpPr/>
          <p:nvPr/>
        </p:nvGrpSpPr>
        <p:grpSpPr>
          <a:xfrm>
            <a:off x="8412977" y="2672701"/>
            <a:ext cx="2661423" cy="1350817"/>
            <a:chOff x="8412977" y="2867892"/>
            <a:chExt cx="2661423" cy="2112809"/>
          </a:xfrm>
        </p:grpSpPr>
        <p:sp>
          <p:nvSpPr>
            <p:cNvPr id="8" name="Rectangle 7"/>
            <p:cNvSpPr/>
            <p:nvPr/>
          </p:nvSpPr>
          <p:spPr>
            <a:xfrm>
              <a:off x="9087938" y="2867892"/>
              <a:ext cx="1986462" cy="211280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Developed City &amp; Activity Recommendations</a:t>
              </a:r>
              <a:endParaRPr lang="en-US" dirty="0">
                <a:solidFill>
                  <a:schemeClr val="tx1"/>
                </a:solidFill>
              </a:endParaRPr>
            </a:p>
          </p:txBody>
        </p:sp>
        <p:sp>
          <p:nvSpPr>
            <p:cNvPr id="11" name="Right Arrow 10"/>
            <p:cNvSpPr/>
            <p:nvPr/>
          </p:nvSpPr>
          <p:spPr>
            <a:xfrm>
              <a:off x="8412977" y="3487627"/>
              <a:ext cx="558800" cy="876555"/>
            </a:xfrm>
            <a:prstGeom prst="rightArrow">
              <a:avLst/>
            </a:prstGeom>
            <a:solidFill>
              <a:schemeClr val="accent3">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838200" y="2672701"/>
            <a:ext cx="1973761" cy="135081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Scraped TripAdvisor Activities &amp; Reviews</a:t>
            </a:r>
            <a:endParaRPr lang="en-US" sz="1800" dirty="0">
              <a:solidFill>
                <a:schemeClr val="tx1"/>
              </a:solidFill>
            </a:endParaRPr>
          </a:p>
        </p:txBody>
      </p:sp>
      <p:grpSp>
        <p:nvGrpSpPr>
          <p:cNvPr id="24" name="Group 23"/>
          <p:cNvGrpSpPr/>
          <p:nvPr/>
        </p:nvGrpSpPr>
        <p:grpSpPr>
          <a:xfrm>
            <a:off x="2993480" y="2672701"/>
            <a:ext cx="2505620" cy="1998467"/>
            <a:chOff x="2993480" y="2672701"/>
            <a:chExt cx="2505620" cy="1998467"/>
          </a:xfrm>
        </p:grpSpPr>
        <p:grpSp>
          <p:nvGrpSpPr>
            <p:cNvPr id="12" name="Group 11"/>
            <p:cNvGrpSpPr/>
            <p:nvPr/>
          </p:nvGrpSpPr>
          <p:grpSpPr>
            <a:xfrm>
              <a:off x="2993480" y="2672701"/>
              <a:ext cx="2505620" cy="1350817"/>
              <a:chOff x="2993480" y="2867892"/>
              <a:chExt cx="2505620" cy="2112809"/>
            </a:xfrm>
          </p:grpSpPr>
          <p:sp>
            <p:nvSpPr>
              <p:cNvPr id="5" name="Rectangle 4"/>
              <p:cNvSpPr/>
              <p:nvPr/>
            </p:nvSpPr>
            <p:spPr>
              <a:xfrm>
                <a:off x="3733800" y="2867892"/>
                <a:ext cx="1765300" cy="211280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Topic Modeling on Reviews</a:t>
                </a:r>
                <a:endParaRPr lang="en-US" sz="1800" dirty="0">
                  <a:solidFill>
                    <a:schemeClr val="tx1"/>
                  </a:solidFill>
                </a:endParaRPr>
              </a:p>
            </p:txBody>
          </p:sp>
          <p:sp>
            <p:nvSpPr>
              <p:cNvPr id="9" name="Right Arrow 8"/>
              <p:cNvSpPr/>
              <p:nvPr/>
            </p:nvSpPr>
            <p:spPr>
              <a:xfrm>
                <a:off x="2993480" y="3487627"/>
                <a:ext cx="558800" cy="876555"/>
              </a:xfrm>
              <a:prstGeom prst="rightArrow">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3733800" y="4301836"/>
              <a:ext cx="1765300" cy="369332"/>
            </a:xfrm>
            <a:prstGeom prst="rect">
              <a:avLst/>
            </a:prstGeom>
            <a:noFill/>
          </p:spPr>
          <p:txBody>
            <a:bodyPr wrap="square" rtlCol="0">
              <a:spAutoFit/>
            </a:bodyPr>
            <a:lstStyle/>
            <a:p>
              <a:endParaRPr lang="en-US" dirty="0"/>
            </a:p>
          </p:txBody>
        </p:sp>
      </p:grpSp>
      <p:grpSp>
        <p:nvGrpSpPr>
          <p:cNvPr id="25" name="Group 24"/>
          <p:cNvGrpSpPr/>
          <p:nvPr/>
        </p:nvGrpSpPr>
        <p:grpSpPr>
          <a:xfrm>
            <a:off x="5680619" y="2672701"/>
            <a:ext cx="2608919" cy="1977685"/>
            <a:chOff x="5680619" y="2672701"/>
            <a:chExt cx="2608919" cy="1977685"/>
          </a:xfrm>
        </p:grpSpPr>
        <p:grpSp>
          <p:nvGrpSpPr>
            <p:cNvPr id="13" name="Group 12"/>
            <p:cNvGrpSpPr/>
            <p:nvPr/>
          </p:nvGrpSpPr>
          <p:grpSpPr>
            <a:xfrm>
              <a:off x="5680619" y="2672701"/>
              <a:ext cx="2485481" cy="1350817"/>
              <a:chOff x="5680619" y="2867892"/>
              <a:chExt cx="2485481" cy="2112809"/>
            </a:xfrm>
          </p:grpSpPr>
          <p:sp>
            <p:nvSpPr>
              <p:cNvPr id="4" name="Rectangle 3"/>
              <p:cNvSpPr/>
              <p:nvPr/>
            </p:nvSpPr>
            <p:spPr>
              <a:xfrm>
                <a:off x="6420939" y="2867892"/>
                <a:ext cx="1745161" cy="21128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Calculated Cosine Similarity</a:t>
                </a:r>
                <a:endParaRPr lang="en-US" sz="1800" b="1" dirty="0">
                  <a:solidFill>
                    <a:schemeClr val="bg1"/>
                  </a:solidFill>
                </a:endParaRPr>
              </a:p>
            </p:txBody>
          </p:sp>
          <p:sp>
            <p:nvSpPr>
              <p:cNvPr id="10" name="Right Arrow 9"/>
              <p:cNvSpPr/>
              <p:nvPr/>
            </p:nvSpPr>
            <p:spPr>
              <a:xfrm>
                <a:off x="5680619" y="3487627"/>
                <a:ext cx="558800" cy="876555"/>
              </a:xfrm>
              <a:prstGeom prst="rightArrow">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6297500" y="4281054"/>
              <a:ext cx="1992038" cy="369332"/>
            </a:xfrm>
            <a:prstGeom prst="rect">
              <a:avLst/>
            </a:prstGeom>
            <a:noFill/>
          </p:spPr>
          <p:txBody>
            <a:bodyPr wrap="square" rtlCol="0">
              <a:spAutoFit/>
            </a:bodyPr>
            <a:lstStyle/>
            <a:p>
              <a:pPr marL="285750" indent="-285750">
                <a:buFont typeface="Arial" charset="0"/>
                <a:buChar char="•"/>
              </a:pPr>
              <a:endParaRPr lang="en-US" dirty="0"/>
            </a:p>
          </p:txBody>
        </p:sp>
      </p:gr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243391" y="4870074"/>
            <a:ext cx="1778598" cy="1833045"/>
          </a:xfrm>
          <a:prstGeom prst="rect">
            <a:avLst/>
          </a:prstGeom>
        </p:spPr>
      </p:pic>
      <p:sp>
        <p:nvSpPr>
          <p:cNvPr id="21" name="Rectangle 20"/>
          <p:cNvSpPr/>
          <p:nvPr/>
        </p:nvSpPr>
        <p:spPr>
          <a:xfrm>
            <a:off x="0" y="4847373"/>
            <a:ext cx="2286000" cy="1988820"/>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924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c 31"/>
          <p:cNvSpPr/>
          <p:nvPr/>
        </p:nvSpPr>
        <p:spPr>
          <a:xfrm>
            <a:off x="6281340" y="5040616"/>
            <a:ext cx="156351" cy="17313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p:cNvCxnSpPr/>
          <p:nvPr/>
        </p:nvCxnSpPr>
        <p:spPr>
          <a:xfrm flipV="1">
            <a:off x="5465381" y="4189545"/>
            <a:ext cx="3214168" cy="1349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465379" y="3844135"/>
            <a:ext cx="2975257" cy="16948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Cosine Similarities</a:t>
            </a:r>
            <a:endParaRPr lang="en-US" dirty="0"/>
          </a:p>
        </p:txBody>
      </p:sp>
      <p:sp>
        <p:nvSpPr>
          <p:cNvPr id="3" name="Content Placeholder 2"/>
          <p:cNvSpPr>
            <a:spLocks noGrp="1"/>
          </p:cNvSpPr>
          <p:nvPr>
            <p:ph idx="1"/>
          </p:nvPr>
        </p:nvSpPr>
        <p:spPr>
          <a:xfrm>
            <a:off x="838201" y="1825625"/>
            <a:ext cx="4302374" cy="4081189"/>
          </a:xfrm>
        </p:spPr>
        <p:txBody>
          <a:bodyPr>
            <a:normAutofit/>
          </a:bodyPr>
          <a:lstStyle/>
          <a:p>
            <a:pPr marL="0" indent="0">
              <a:buNone/>
            </a:pPr>
            <a:r>
              <a:rPr lang="en-US" sz="3200" dirty="0" smtClean="0"/>
              <a:t/>
            </a:r>
            <a:br>
              <a:rPr lang="en-US" sz="3200" dirty="0" smtClean="0"/>
            </a:br>
            <a:r>
              <a:rPr lang="en-US" sz="3200" dirty="0" smtClean="0"/>
              <a:t>Calculate </a:t>
            </a:r>
            <a:r>
              <a:rPr lang="en-US" sz="3200" dirty="0"/>
              <a:t>cosine </a:t>
            </a:r>
            <a:r>
              <a:rPr lang="en-US" sz="3200" dirty="0" smtClean="0"/>
              <a:t>similarity between each activity-level vector</a:t>
            </a:r>
          </a:p>
        </p:txBody>
      </p:sp>
      <p:cxnSp>
        <p:nvCxnSpPr>
          <p:cNvPr id="10" name="Straight Arrow Connector 9"/>
          <p:cNvCxnSpPr/>
          <p:nvPr/>
        </p:nvCxnSpPr>
        <p:spPr>
          <a:xfrm flipV="1">
            <a:off x="5461275" y="2171177"/>
            <a:ext cx="4105" cy="33897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430127" y="5538949"/>
            <a:ext cx="4118154" cy="1009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20255510">
            <a:off x="6379969" y="4741807"/>
            <a:ext cx="2388283" cy="369332"/>
          </a:xfrm>
          <a:prstGeom prst="rect">
            <a:avLst/>
          </a:prstGeom>
          <a:noFill/>
        </p:spPr>
        <p:txBody>
          <a:bodyPr wrap="none" rtlCol="0">
            <a:spAutoFit/>
          </a:bodyPr>
          <a:lstStyle/>
          <a:p>
            <a:r>
              <a:rPr lang="en-US" b="1" dirty="0" smtClean="0"/>
              <a:t>Art Institute of Chicago</a:t>
            </a:r>
            <a:endParaRPr lang="en-US" b="1" dirty="0"/>
          </a:p>
        </p:txBody>
      </p:sp>
      <p:sp>
        <p:nvSpPr>
          <p:cNvPr id="26" name="TextBox 25"/>
          <p:cNvSpPr txBox="1"/>
          <p:nvPr/>
        </p:nvSpPr>
        <p:spPr>
          <a:xfrm rot="19902058">
            <a:off x="6416901" y="4269106"/>
            <a:ext cx="851515" cy="369332"/>
          </a:xfrm>
          <a:prstGeom prst="rect">
            <a:avLst/>
          </a:prstGeom>
          <a:noFill/>
        </p:spPr>
        <p:txBody>
          <a:bodyPr wrap="none" rtlCol="0">
            <a:spAutoFit/>
          </a:bodyPr>
          <a:lstStyle/>
          <a:p>
            <a:r>
              <a:rPr lang="en-US" b="1" smtClean="0"/>
              <a:t>MoMA</a:t>
            </a:r>
            <a:endParaRPr lang="en-US" b="1" dirty="0"/>
          </a:p>
        </p:txBody>
      </p:sp>
      <p:sp>
        <p:nvSpPr>
          <p:cNvPr id="34" name="TextBox 33"/>
          <p:cNvSpPr txBox="1"/>
          <p:nvPr/>
        </p:nvSpPr>
        <p:spPr>
          <a:xfrm>
            <a:off x="6546578" y="2869929"/>
            <a:ext cx="2659702" cy="400110"/>
          </a:xfrm>
          <a:prstGeom prst="rect">
            <a:avLst/>
          </a:prstGeom>
          <a:noFill/>
        </p:spPr>
        <p:txBody>
          <a:bodyPr wrap="none" rtlCol="0">
            <a:spAutoFit/>
          </a:bodyPr>
          <a:lstStyle/>
          <a:p>
            <a:r>
              <a:rPr lang="en-US" sz="2000" b="1" dirty="0" smtClean="0"/>
              <a:t>Cosine Similarity = </a:t>
            </a:r>
            <a:r>
              <a:rPr lang="en-US" sz="2000" b="1" dirty="0" smtClean="0">
                <a:solidFill>
                  <a:schemeClr val="accent2"/>
                </a:solidFill>
              </a:rPr>
              <a:t>0.98</a:t>
            </a:r>
            <a:endParaRPr lang="en-US" sz="2000" b="1" dirty="0">
              <a:solidFill>
                <a:schemeClr val="accent2"/>
              </a:solidFill>
            </a:endParaRP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243391" y="4870074"/>
            <a:ext cx="1778598" cy="1833045"/>
          </a:xfrm>
          <a:prstGeom prst="rect">
            <a:avLst/>
          </a:prstGeom>
        </p:spPr>
      </p:pic>
      <p:sp>
        <p:nvSpPr>
          <p:cNvPr id="14" name="Rectangle 13"/>
          <p:cNvSpPr/>
          <p:nvPr/>
        </p:nvSpPr>
        <p:spPr>
          <a:xfrm>
            <a:off x="0" y="4847373"/>
            <a:ext cx="2286000" cy="1988820"/>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55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6" grpId="0"/>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6897</TotalTime>
  <Words>973</Words>
  <Application>Microsoft Macintosh PowerPoint</Application>
  <PresentationFormat>Widescreen</PresentationFormat>
  <Paragraphs>140</Paragraphs>
  <Slides>13</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Calibri Light</vt:lpstr>
      <vt:lpstr>Mangal</vt:lpstr>
      <vt:lpstr>Arial</vt:lpstr>
      <vt:lpstr>Office Theme</vt:lpstr>
      <vt:lpstr>PowerPoint Presentation</vt:lpstr>
      <vt:lpstr>How do you decide where to go on vacation?</vt:lpstr>
      <vt:lpstr>The Decision-Maker Personalities</vt:lpstr>
      <vt:lpstr>Process</vt:lpstr>
      <vt:lpstr>Data Acquisition</vt:lpstr>
      <vt:lpstr>Process – Topic Modeling</vt:lpstr>
      <vt:lpstr>Topic Modeling</vt:lpstr>
      <vt:lpstr>Process – Cosine Similarity</vt:lpstr>
      <vt:lpstr>Cosine Similarities</vt:lpstr>
      <vt:lpstr>Process – Modeling</vt:lpstr>
      <vt:lpstr>Recommendation Engine</vt:lpstr>
      <vt:lpstr>PowerPoint Presentation</vt:lpstr>
      <vt:lpstr>Thank you!</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Shireen Abedin</dc:creator>
  <cp:lastModifiedBy>Shireen Abedin</cp:lastModifiedBy>
  <cp:revision>100</cp:revision>
  <dcterms:created xsi:type="dcterms:W3CDTF">2017-12-05T15:10:45Z</dcterms:created>
  <dcterms:modified xsi:type="dcterms:W3CDTF">2017-12-12T18:22:52Z</dcterms:modified>
</cp:coreProperties>
</file>